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52"/>
  </p:notesMasterIdLst>
  <p:sldIdLst>
    <p:sldId id="837" r:id="rId2"/>
    <p:sldId id="838" r:id="rId3"/>
    <p:sldId id="836" r:id="rId4"/>
    <p:sldId id="798" r:id="rId5"/>
    <p:sldId id="799" r:id="rId6"/>
    <p:sldId id="800" r:id="rId7"/>
    <p:sldId id="801" r:id="rId8"/>
    <p:sldId id="832" r:id="rId9"/>
    <p:sldId id="802" r:id="rId10"/>
    <p:sldId id="803" r:id="rId11"/>
    <p:sldId id="839" r:id="rId12"/>
    <p:sldId id="804" r:id="rId13"/>
    <p:sldId id="805" r:id="rId14"/>
    <p:sldId id="806" r:id="rId15"/>
    <p:sldId id="807" r:id="rId16"/>
    <p:sldId id="808" r:id="rId17"/>
    <p:sldId id="809" r:id="rId18"/>
    <p:sldId id="810" r:id="rId19"/>
    <p:sldId id="811" r:id="rId20"/>
    <p:sldId id="812" r:id="rId21"/>
    <p:sldId id="813" r:id="rId22"/>
    <p:sldId id="831" r:id="rId23"/>
    <p:sldId id="814" r:id="rId24"/>
    <p:sldId id="815" r:id="rId25"/>
    <p:sldId id="816" r:id="rId26"/>
    <p:sldId id="817" r:id="rId27"/>
    <p:sldId id="818" r:id="rId28"/>
    <p:sldId id="819" r:id="rId29"/>
    <p:sldId id="841" r:id="rId30"/>
    <p:sldId id="854" r:id="rId31"/>
    <p:sldId id="855" r:id="rId32"/>
    <p:sldId id="862" r:id="rId33"/>
    <p:sldId id="863" r:id="rId34"/>
    <p:sldId id="856" r:id="rId35"/>
    <p:sldId id="857" r:id="rId36"/>
    <p:sldId id="858" r:id="rId37"/>
    <p:sldId id="859" r:id="rId38"/>
    <p:sldId id="860" r:id="rId39"/>
    <p:sldId id="861" r:id="rId40"/>
    <p:sldId id="842" r:id="rId41"/>
    <p:sldId id="864" r:id="rId42"/>
    <p:sldId id="840" r:id="rId43"/>
    <p:sldId id="843" r:id="rId44"/>
    <p:sldId id="844" r:id="rId45"/>
    <p:sldId id="845" r:id="rId46"/>
    <p:sldId id="847" r:id="rId47"/>
    <p:sldId id="848" r:id="rId48"/>
    <p:sldId id="849" r:id="rId49"/>
    <p:sldId id="850" r:id="rId50"/>
    <p:sldId id="85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C0BF"/>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0" autoAdjust="0"/>
    <p:restoredTop sz="80261" autoAdjust="0"/>
  </p:normalViewPr>
  <p:slideViewPr>
    <p:cSldViewPr snapToGrid="0">
      <p:cViewPr varScale="1">
        <p:scale>
          <a:sx n="70" d="100"/>
          <a:sy n="70" d="100"/>
        </p:scale>
        <p:origin x="46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miter lim="800000"/>
            <a:headEnd/>
            <a:tailEnd/>
          </a:ln>
        </p:spPr>
        <p:txBody>
          <a:bodyPr/>
          <a:lstStyle/>
          <a:p>
            <a:fld id="{64E0690B-DFE8-4024-8A2D-8938E927E0AA}" type="slidenum">
              <a:rPr lang="en-US"/>
              <a:pPr/>
              <a:t>1</a:t>
            </a:fld>
            <a:endParaRPr lang="en-US"/>
          </a:p>
        </p:txBody>
      </p:sp>
      <p:sp>
        <p:nvSpPr>
          <p:cNvPr id="114691" name="Rectangle 2"/>
          <p:cNvSpPr>
            <a:spLocks noGrp="1" noRot="1" noChangeAspect="1" noChangeArrowheads="1" noTextEdit="1"/>
          </p:cNvSpPr>
          <p:nvPr>
            <p:ph type="sldImg"/>
          </p:nvPr>
        </p:nvSpPr>
        <p:spPr>
          <a:xfrm>
            <a:off x="103188" y="606425"/>
            <a:ext cx="6783387" cy="3816350"/>
          </a:xfrm>
          <a:solidFill>
            <a:srgbClr val="FFFFFF"/>
          </a:solidFill>
          <a:ln/>
        </p:spPr>
      </p:sp>
      <p:sp>
        <p:nvSpPr>
          <p:cNvPr id="114692" name="Rectangle 3"/>
          <p:cNvSpPr>
            <a:spLocks noGrp="1" noChangeArrowheads="1"/>
          </p:cNvSpPr>
          <p:nvPr>
            <p:ph type="body" idx="1"/>
          </p:nvPr>
        </p:nvSpPr>
        <p:spPr>
          <a:xfrm>
            <a:off x="893763" y="4497388"/>
            <a:ext cx="5203825" cy="4240212"/>
          </a:xfrm>
          <a:solidFill>
            <a:srgbClr val="FFFFFF"/>
          </a:solidFill>
          <a:ln>
            <a:solidFill>
              <a:srgbClr val="000000"/>
            </a:solidFill>
            <a:miter lim="800000"/>
            <a:headEnd/>
            <a:tailEnd/>
          </a:ln>
        </p:spPr>
        <p:txBody>
          <a:bodyPr lIns="89730" tIns="44865" rIns="89730" bIns="44865"/>
          <a:lstStyle/>
          <a:p>
            <a:pPr eaLnBrk="1" hangingPunct="1"/>
            <a:endParaRPr lang="en-US" smtClean="0"/>
          </a:p>
        </p:txBody>
      </p:sp>
    </p:spTree>
    <p:extLst>
      <p:ext uri="{BB962C8B-B14F-4D97-AF65-F5344CB8AC3E}">
        <p14:creationId xmlns:p14="http://schemas.microsoft.com/office/powerpoint/2010/main" val="2384028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smtClean="0"/>
              <a:t>SEYED AHMAD SHAHAHMADI (P64797)</a:t>
            </a: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smtClean="0"/>
              <a:t>SEYED AHMAD SHAHAHMADI (P64797)</a:t>
            </a:r>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smtClean="0"/>
              <a:t>SEYED AHMAD SHAHAHMADI (P64797)</a:t>
            </a:r>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41716"/>
            <a:ext cx="12192000" cy="1754326"/>
          </a:xfrm>
          <a:prstGeom prst="rect">
            <a:avLst/>
          </a:prstGeom>
        </p:spPr>
        <p:txBody>
          <a:bodyPr wrap="square">
            <a:spAutoFit/>
          </a:bodyPr>
          <a:lstStyle/>
          <a:p>
            <a:pPr marL="952500" lvl="1" indent="-495300" algn="ctr">
              <a:lnSpc>
                <a:spcPct val="110000"/>
              </a:lnSpc>
              <a:spcBef>
                <a:spcPct val="50000"/>
              </a:spcBef>
            </a:pPr>
            <a:r>
              <a:rPr lang="en-US" sz="4000" dirty="0" smtClean="0"/>
              <a:t>Microwave and Satellite Communication</a:t>
            </a:r>
          </a:p>
          <a:p>
            <a:pPr marL="952500" lvl="1" indent="-495300" algn="ctr">
              <a:lnSpc>
                <a:spcPct val="110000"/>
              </a:lnSpc>
              <a:spcBef>
                <a:spcPct val="50000"/>
              </a:spcBef>
            </a:pPr>
            <a:r>
              <a:rPr lang="en-US" sz="4000" dirty="0" smtClean="0"/>
              <a:t>CSTE 3203</a:t>
            </a:r>
          </a:p>
        </p:txBody>
      </p:sp>
    </p:spTree>
    <p:extLst>
      <p:ext uri="{BB962C8B-B14F-4D97-AF65-F5344CB8AC3E}">
        <p14:creationId xmlns:p14="http://schemas.microsoft.com/office/powerpoint/2010/main" val="3784753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10</a:t>
            </a:fld>
            <a:endParaRPr lang="en-US"/>
          </a:p>
        </p:txBody>
      </p:sp>
      <p:sp>
        <p:nvSpPr>
          <p:cNvPr id="7" name="TextBox 6"/>
          <p:cNvSpPr txBox="1"/>
          <p:nvPr/>
        </p:nvSpPr>
        <p:spPr>
          <a:xfrm>
            <a:off x="928914" y="217710"/>
            <a:ext cx="10319657" cy="707886"/>
          </a:xfrm>
          <a:prstGeom prst="rect">
            <a:avLst/>
          </a:prstGeom>
          <a:noFill/>
        </p:spPr>
        <p:txBody>
          <a:bodyPr wrap="square" rtlCol="0">
            <a:spAutoFit/>
          </a:bodyPr>
          <a:lstStyle/>
          <a:p>
            <a:pPr algn="ctr"/>
            <a:r>
              <a:rPr lang="en-US" sz="4000" dirty="0" smtClean="0"/>
              <a:t>Equations for Dipole Antenna</a:t>
            </a:r>
            <a:endParaRPr lang="en-US" sz="4000" dirty="0"/>
          </a:p>
        </p:txBody>
      </p:sp>
      <p:sp>
        <p:nvSpPr>
          <p:cNvPr id="4" name="Rectangle 3"/>
          <p:cNvSpPr/>
          <p:nvPr/>
        </p:nvSpPr>
        <p:spPr>
          <a:xfrm>
            <a:off x="1364343" y="1224393"/>
            <a:ext cx="10363200" cy="5262979"/>
          </a:xfrm>
          <a:prstGeom prst="rect">
            <a:avLst/>
          </a:prstGeom>
        </p:spPr>
        <p:txBody>
          <a:bodyPr wrap="square">
            <a:spAutoFit/>
          </a:bodyPr>
          <a:lstStyle/>
          <a:p>
            <a:pPr algn="just"/>
            <a:r>
              <a:rPr lang="en-US" sz="2400" dirty="0" smtClean="0"/>
              <a:t>Peak current at the center (</a:t>
            </a:r>
            <a:r>
              <a:rPr lang="en-US" sz="2400" dirty="0" err="1" smtClean="0"/>
              <a:t>feedpoint</a:t>
            </a:r>
            <a:r>
              <a:rPr lang="en-US" sz="2400" dirty="0" smtClean="0"/>
              <a:t>) is</a:t>
            </a:r>
          </a:p>
          <a:p>
            <a:pPr algn="ctr"/>
            <a:r>
              <a:rPr lang="en-US" sz="2400" i="1" dirty="0" smtClean="0"/>
              <a:t>I(z)=I</a:t>
            </a:r>
            <a:r>
              <a:rPr lang="en-US" sz="2400" i="1" baseline="-25000" dirty="0" smtClean="0"/>
              <a:t>0 </a:t>
            </a:r>
            <a:r>
              <a:rPr lang="en-US" sz="2400" i="1" dirty="0" err="1" smtClean="0"/>
              <a:t>cos</a:t>
            </a:r>
            <a:r>
              <a:rPr lang="el-GR" sz="2400" i="1" dirty="0" smtClean="0"/>
              <a:t>ω</a:t>
            </a:r>
            <a:r>
              <a:rPr lang="en-US" sz="2400" i="1" dirty="0" smtClean="0"/>
              <a:t>t </a:t>
            </a:r>
            <a:r>
              <a:rPr lang="en-US" sz="2400" i="1" dirty="0" err="1" smtClean="0"/>
              <a:t>coskz</a:t>
            </a:r>
            <a:endParaRPr lang="en-US" sz="2400" i="1" dirty="0" smtClean="0"/>
          </a:p>
          <a:p>
            <a:pPr algn="ctr"/>
            <a:endParaRPr lang="en-US" sz="2400" i="1" dirty="0" smtClean="0"/>
          </a:p>
          <a:p>
            <a:pPr algn="just"/>
            <a:r>
              <a:rPr lang="en-US" sz="2400" dirty="0" smtClean="0"/>
              <a:t>where </a:t>
            </a:r>
            <a:r>
              <a:rPr lang="en-US" sz="2400" i="1" dirty="0" smtClean="0"/>
              <a:t>k</a:t>
            </a:r>
            <a:r>
              <a:rPr lang="en-US" sz="2400" dirty="0" smtClean="0"/>
              <a:t> = 2</a:t>
            </a:r>
            <a:r>
              <a:rPr lang="en-US" sz="2400" i="1" dirty="0" smtClean="0"/>
              <a:t>π/λ</a:t>
            </a:r>
            <a:r>
              <a:rPr lang="en-US" sz="2400" dirty="0" smtClean="0"/>
              <a:t> and </a:t>
            </a:r>
            <a:r>
              <a:rPr lang="en-US" sz="2400" i="1" dirty="0" smtClean="0"/>
              <a:t>z</a:t>
            </a:r>
            <a:r>
              <a:rPr lang="en-US" sz="2400" dirty="0" smtClean="0"/>
              <a:t> runs from −</a:t>
            </a:r>
            <a:r>
              <a:rPr lang="en-US" sz="2400" i="1" dirty="0" smtClean="0"/>
              <a:t>L</a:t>
            </a:r>
            <a:r>
              <a:rPr lang="en-US" sz="2400" dirty="0" smtClean="0"/>
              <a:t>/2 to </a:t>
            </a:r>
            <a:r>
              <a:rPr lang="en-US" sz="2400" i="1" dirty="0" smtClean="0"/>
              <a:t>L</a:t>
            </a:r>
            <a:r>
              <a:rPr lang="en-US" sz="2400" dirty="0" smtClean="0"/>
              <a:t>/2.</a:t>
            </a:r>
          </a:p>
          <a:p>
            <a:pPr algn="just"/>
            <a:endParaRPr lang="en-US" sz="2400" dirty="0" smtClean="0"/>
          </a:p>
          <a:p>
            <a:pPr algn="just"/>
            <a:r>
              <a:rPr lang="en-US" sz="2400" dirty="0" smtClean="0"/>
              <a:t>For far field, Electric field of radiation pattern is</a:t>
            </a:r>
          </a:p>
          <a:p>
            <a:endParaRPr lang="en-US" sz="2400" dirty="0" smtClean="0"/>
          </a:p>
          <a:p>
            <a:endParaRPr lang="en-US" sz="2400" dirty="0" smtClean="0"/>
          </a:p>
          <a:p>
            <a:endParaRPr lang="en-US" sz="2400" dirty="0" smtClean="0"/>
          </a:p>
          <a:p>
            <a:pPr algn="just"/>
            <a:r>
              <a:rPr lang="en-US" sz="2400" dirty="0" smtClean="0"/>
              <a:t>The directional factor </a:t>
            </a:r>
            <a:r>
              <a:rPr lang="en-US" sz="2400" dirty="0" err="1" smtClean="0"/>
              <a:t>cos</a:t>
            </a:r>
            <a:r>
              <a:rPr lang="en-US" sz="2400" dirty="0" smtClean="0"/>
              <a:t>[(</a:t>
            </a:r>
            <a:r>
              <a:rPr lang="en-US" sz="2400" i="1" dirty="0" smtClean="0"/>
              <a:t>π</a:t>
            </a:r>
            <a:r>
              <a:rPr lang="en-US" sz="2400" dirty="0" smtClean="0"/>
              <a:t>/2)</a:t>
            </a:r>
            <a:r>
              <a:rPr lang="en-US" sz="2400" dirty="0" err="1" smtClean="0"/>
              <a:t>cos</a:t>
            </a:r>
            <a:r>
              <a:rPr lang="en-US" sz="2400" dirty="0" smtClean="0"/>
              <a:t> </a:t>
            </a:r>
            <a:r>
              <a:rPr lang="en-US" sz="2400" i="1" dirty="0" smtClean="0"/>
              <a:t>θ</a:t>
            </a:r>
            <a:r>
              <a:rPr lang="en-US" sz="2400" dirty="0" smtClean="0"/>
              <a:t>]/sin </a:t>
            </a:r>
            <a:r>
              <a:rPr lang="en-US" sz="2400" i="1" dirty="0" smtClean="0"/>
              <a:t>θ </a:t>
            </a:r>
            <a:r>
              <a:rPr lang="en-US" sz="2400" dirty="0" smtClean="0"/>
              <a:t> is very nearly same as sin </a:t>
            </a:r>
            <a:r>
              <a:rPr lang="en-US" sz="2400" i="1" dirty="0" smtClean="0"/>
              <a:t>θ</a:t>
            </a:r>
            <a:r>
              <a:rPr lang="en-US" sz="2400" dirty="0" smtClean="0"/>
              <a:t> applying to the short dipole, resulting in a very similar radiation pattern.</a:t>
            </a:r>
          </a:p>
          <a:p>
            <a:r>
              <a:rPr lang="en-US" sz="2400" dirty="0"/>
              <a:t> </a:t>
            </a:r>
            <a:r>
              <a:rPr lang="en-US" sz="2400" dirty="0" smtClean="0"/>
              <a:t>                          Gain: </a:t>
            </a:r>
          </a:p>
          <a:p>
            <a:endParaRPr lang="en-US" sz="2400" dirty="0"/>
          </a:p>
        </p:txBody>
      </p:sp>
      <p:pic>
        <p:nvPicPr>
          <p:cNvPr id="59394" name="Picture 2"/>
          <p:cNvPicPr>
            <a:picLocks noChangeAspect="1" noChangeArrowheads="1"/>
          </p:cNvPicPr>
          <p:nvPr/>
        </p:nvPicPr>
        <p:blipFill>
          <a:blip r:embed="rId2"/>
          <a:srcRect l="21976" t="35913" r="40431" b="50000"/>
          <a:stretch>
            <a:fillRect/>
          </a:stretch>
        </p:blipFill>
        <p:spPr bwMode="auto">
          <a:xfrm>
            <a:off x="3381829" y="2757714"/>
            <a:ext cx="4891315" cy="1030514"/>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l="24430" t="28770" r="45228" b="59325"/>
          <a:stretch>
            <a:fillRect/>
          </a:stretch>
        </p:blipFill>
        <p:spPr bwMode="auto">
          <a:xfrm>
            <a:off x="5056290" y="5446552"/>
            <a:ext cx="3947885" cy="870858"/>
          </a:xfrm>
          <a:prstGeom prst="rect">
            <a:avLst/>
          </a:prstGeom>
          <a:noFill/>
          <a:ln w="9525">
            <a:noFill/>
            <a:miter lim="800000"/>
            <a:headEnd/>
            <a:tailEnd/>
          </a:ln>
          <a:effectLst/>
        </p:spPr>
      </p:pic>
    </p:spTree>
    <p:extLst>
      <p:ext uri="{BB962C8B-B14F-4D97-AF65-F5344CB8AC3E}">
        <p14:creationId xmlns:p14="http://schemas.microsoft.com/office/powerpoint/2010/main" val="22380962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975AE14-5157-40EE-903F-4A617FD70239}" type="slidenum">
              <a:rPr lang="en-US" smtClean="0"/>
              <a:pPr/>
              <a:t>11</a:t>
            </a:fld>
            <a:endParaRPr lang="en-US"/>
          </a:p>
        </p:txBody>
      </p:sp>
      <p:pic>
        <p:nvPicPr>
          <p:cNvPr id="3" name="Picture 2"/>
          <p:cNvPicPr>
            <a:picLocks noChangeAspect="1"/>
          </p:cNvPicPr>
          <p:nvPr/>
        </p:nvPicPr>
        <p:blipFill rotWithShape="1">
          <a:blip r:embed="rId2"/>
          <a:srcRect l="34872" t="11401" r="36627" b="6479"/>
          <a:stretch/>
        </p:blipFill>
        <p:spPr>
          <a:xfrm>
            <a:off x="715222" y="0"/>
            <a:ext cx="4988461" cy="6881981"/>
          </a:xfrm>
          <a:prstGeom prst="rect">
            <a:avLst/>
          </a:prstGeom>
        </p:spPr>
      </p:pic>
      <p:pic>
        <p:nvPicPr>
          <p:cNvPr id="4" name="Picture 3"/>
          <p:cNvPicPr>
            <a:picLocks noChangeAspect="1"/>
          </p:cNvPicPr>
          <p:nvPr/>
        </p:nvPicPr>
        <p:blipFill rotWithShape="1">
          <a:blip r:embed="rId3"/>
          <a:srcRect l="34660" t="31953" r="36577" b="28112"/>
          <a:stretch/>
        </p:blipFill>
        <p:spPr>
          <a:xfrm>
            <a:off x="7665267" y="3322652"/>
            <a:ext cx="4526733" cy="3535348"/>
          </a:xfrm>
          <a:prstGeom prst="rect">
            <a:avLst/>
          </a:prstGeom>
        </p:spPr>
      </p:pic>
    </p:spTree>
    <p:extLst>
      <p:ext uri="{BB962C8B-B14F-4D97-AF65-F5344CB8AC3E}">
        <p14:creationId xmlns:p14="http://schemas.microsoft.com/office/powerpoint/2010/main" val="3597021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12</a:t>
            </a:fld>
            <a:endParaRPr lang="en-US"/>
          </a:p>
        </p:txBody>
      </p:sp>
      <p:pic>
        <p:nvPicPr>
          <p:cNvPr id="58370" name="Picture 2"/>
          <p:cNvPicPr>
            <a:picLocks noChangeAspect="1" noChangeArrowheads="1"/>
          </p:cNvPicPr>
          <p:nvPr/>
        </p:nvPicPr>
        <p:blipFill>
          <a:blip r:embed="rId2"/>
          <a:srcRect l="71617" t="19048" r="3395" b="46230"/>
          <a:stretch>
            <a:fillRect/>
          </a:stretch>
        </p:blipFill>
        <p:spPr bwMode="auto">
          <a:xfrm>
            <a:off x="2293257" y="644073"/>
            <a:ext cx="7953827" cy="6213927"/>
          </a:xfrm>
          <a:prstGeom prst="rect">
            <a:avLst/>
          </a:prstGeom>
          <a:noFill/>
          <a:ln w="9525">
            <a:noFill/>
            <a:miter lim="800000"/>
            <a:headEnd/>
            <a:tailEnd/>
          </a:ln>
          <a:effectLst/>
        </p:spPr>
      </p:pic>
      <p:sp>
        <p:nvSpPr>
          <p:cNvPr id="6" name="TextBox 5"/>
          <p:cNvSpPr txBox="1"/>
          <p:nvPr/>
        </p:nvSpPr>
        <p:spPr>
          <a:xfrm>
            <a:off x="943428" y="0"/>
            <a:ext cx="10319657" cy="707886"/>
          </a:xfrm>
          <a:prstGeom prst="rect">
            <a:avLst/>
          </a:prstGeom>
          <a:noFill/>
        </p:spPr>
        <p:txBody>
          <a:bodyPr wrap="square" rtlCol="0">
            <a:spAutoFit/>
          </a:bodyPr>
          <a:lstStyle/>
          <a:p>
            <a:pPr algn="ctr"/>
            <a:r>
              <a:rPr lang="en-US" sz="4000" dirty="0" smtClean="0"/>
              <a:t>Radiation Pattern</a:t>
            </a:r>
            <a:endParaRPr lang="en-US" sz="4000" dirty="0"/>
          </a:p>
        </p:txBody>
      </p:sp>
    </p:spTree>
    <p:extLst>
      <p:ext uri="{BB962C8B-B14F-4D97-AF65-F5344CB8AC3E}">
        <p14:creationId xmlns:p14="http://schemas.microsoft.com/office/powerpoint/2010/main" val="1370417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13</a:t>
            </a:fld>
            <a:endParaRPr lang="en-US"/>
          </a:p>
        </p:txBody>
      </p:sp>
      <p:sp>
        <p:nvSpPr>
          <p:cNvPr id="7" name="TextBox 6"/>
          <p:cNvSpPr txBox="1"/>
          <p:nvPr/>
        </p:nvSpPr>
        <p:spPr>
          <a:xfrm>
            <a:off x="928914" y="0"/>
            <a:ext cx="10319657" cy="707886"/>
          </a:xfrm>
          <a:prstGeom prst="rect">
            <a:avLst/>
          </a:prstGeom>
          <a:noFill/>
        </p:spPr>
        <p:txBody>
          <a:bodyPr wrap="square" rtlCol="0">
            <a:spAutoFit/>
          </a:bodyPr>
          <a:lstStyle/>
          <a:p>
            <a:pPr algn="ctr"/>
            <a:r>
              <a:rPr lang="en-US" sz="4000" dirty="0" smtClean="0"/>
              <a:t>Short Dipole (</a:t>
            </a:r>
            <a:r>
              <a:rPr lang="el-GR" sz="4000" dirty="0" smtClean="0"/>
              <a:t>λ</a:t>
            </a:r>
            <a:r>
              <a:rPr lang="en-US" sz="4000" dirty="0" smtClean="0"/>
              <a:t>/10) Radiation Pattern</a:t>
            </a:r>
            <a:endParaRPr lang="en-US" sz="4000" dirty="0"/>
          </a:p>
        </p:txBody>
      </p:sp>
      <p:grpSp>
        <p:nvGrpSpPr>
          <p:cNvPr id="2" name="Group 8"/>
          <p:cNvGrpSpPr/>
          <p:nvPr/>
        </p:nvGrpSpPr>
        <p:grpSpPr>
          <a:xfrm>
            <a:off x="624114" y="1224393"/>
            <a:ext cx="11103429" cy="5633607"/>
            <a:chOff x="624114" y="1224393"/>
            <a:chExt cx="11103429" cy="5633607"/>
          </a:xfrm>
        </p:grpSpPr>
        <p:sp>
          <p:nvSpPr>
            <p:cNvPr id="4" name="Rectangle 3"/>
            <p:cNvSpPr/>
            <p:nvPr/>
          </p:nvSpPr>
          <p:spPr>
            <a:xfrm>
              <a:off x="624114" y="1224393"/>
              <a:ext cx="11103429" cy="2246769"/>
            </a:xfrm>
            <a:prstGeom prst="rect">
              <a:avLst/>
            </a:prstGeom>
          </p:spPr>
          <p:txBody>
            <a:bodyPr wrap="square">
              <a:spAutoFit/>
            </a:bodyPr>
            <a:lstStyle/>
            <a:p>
              <a:pPr algn="just"/>
              <a:r>
                <a:rPr lang="en-US" sz="2800" dirty="0" smtClean="0"/>
                <a:t>For a free space short-dipole and the radiation pattern shows polar diagram in the vertical plane and a circular in a horizontal plane. Electric field strength </a:t>
              </a:r>
              <a:r>
                <a:rPr lang="en-US" sz="2800" b="1" dirty="0" smtClean="0"/>
                <a:t>E</a:t>
              </a:r>
              <a:r>
                <a:rPr lang="en-US" sz="2800" dirty="0" smtClean="0"/>
                <a:t> is directional in the vertical (V) plane but is </a:t>
              </a:r>
              <a:r>
                <a:rPr lang="en-US" sz="2800" dirty="0" err="1" smtClean="0"/>
                <a:t>omni</a:t>
              </a:r>
              <a:r>
                <a:rPr lang="en-US" sz="2800" dirty="0" smtClean="0"/>
                <a:t>-directional on the horizontal (H)plane.</a:t>
              </a:r>
              <a:endParaRPr lang="en-US" sz="2800" dirty="0"/>
            </a:p>
          </p:txBody>
        </p:sp>
        <p:pic>
          <p:nvPicPr>
            <p:cNvPr id="45058" name="Picture 2"/>
            <p:cNvPicPr>
              <a:picLocks noChangeAspect="1" noChangeArrowheads="1"/>
            </p:cNvPicPr>
            <p:nvPr/>
          </p:nvPicPr>
          <p:blipFill>
            <a:blip r:embed="rId2"/>
            <a:srcRect l="45558" t="51112" r="26933" b="24802"/>
            <a:stretch>
              <a:fillRect/>
            </a:stretch>
          </p:blipFill>
          <p:spPr bwMode="auto">
            <a:xfrm>
              <a:off x="2728685" y="3281352"/>
              <a:ext cx="7265707" cy="3576648"/>
            </a:xfrm>
            <a:prstGeom prst="rect">
              <a:avLst/>
            </a:prstGeom>
            <a:noFill/>
            <a:ln w="9525">
              <a:noFill/>
              <a:miter lim="800000"/>
              <a:headEnd/>
              <a:tailEnd/>
            </a:ln>
            <a:effectLst/>
          </p:spPr>
        </p:pic>
      </p:grpSp>
    </p:spTree>
    <p:extLst>
      <p:ext uri="{BB962C8B-B14F-4D97-AF65-F5344CB8AC3E}">
        <p14:creationId xmlns:p14="http://schemas.microsoft.com/office/powerpoint/2010/main" val="41681241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14</a:t>
            </a:fld>
            <a:endParaRPr lang="en-US"/>
          </a:p>
        </p:txBody>
      </p:sp>
      <p:pic>
        <p:nvPicPr>
          <p:cNvPr id="9" name="Picture 3"/>
          <p:cNvPicPr>
            <a:picLocks noChangeAspect="1" noChangeArrowheads="1"/>
          </p:cNvPicPr>
          <p:nvPr/>
        </p:nvPicPr>
        <p:blipFill>
          <a:blip r:embed="rId2"/>
          <a:srcRect l="22310" t="62698" r="53148" b="25397"/>
          <a:stretch>
            <a:fillRect/>
          </a:stretch>
        </p:blipFill>
        <p:spPr bwMode="auto">
          <a:xfrm>
            <a:off x="3468915" y="957944"/>
            <a:ext cx="4896152" cy="1335314"/>
          </a:xfrm>
          <a:prstGeom prst="rect">
            <a:avLst/>
          </a:prstGeom>
          <a:noFill/>
          <a:ln w="9525">
            <a:noFill/>
            <a:miter lim="800000"/>
            <a:headEnd/>
            <a:tailEnd/>
          </a:ln>
          <a:effectLst/>
        </p:spPr>
      </p:pic>
      <p:pic>
        <p:nvPicPr>
          <p:cNvPr id="10" name="Picture 3"/>
          <p:cNvPicPr>
            <a:picLocks noChangeAspect="1" noChangeArrowheads="1"/>
          </p:cNvPicPr>
          <p:nvPr/>
        </p:nvPicPr>
        <p:blipFill>
          <a:blip r:embed="rId2"/>
          <a:srcRect l="22310" t="79067" r="53148" b="12500"/>
          <a:stretch>
            <a:fillRect/>
          </a:stretch>
        </p:blipFill>
        <p:spPr bwMode="auto">
          <a:xfrm>
            <a:off x="3229429" y="2162629"/>
            <a:ext cx="5860351" cy="1132113"/>
          </a:xfrm>
          <a:prstGeom prst="rect">
            <a:avLst/>
          </a:prstGeom>
          <a:noFill/>
          <a:ln w="9525">
            <a:noFill/>
            <a:miter lim="800000"/>
            <a:headEnd/>
            <a:tailEnd/>
          </a:ln>
          <a:effectLst/>
        </p:spPr>
      </p:pic>
      <p:sp>
        <p:nvSpPr>
          <p:cNvPr id="11" name="Rectangle 10"/>
          <p:cNvSpPr/>
          <p:nvPr/>
        </p:nvSpPr>
        <p:spPr>
          <a:xfrm>
            <a:off x="275772" y="3641636"/>
            <a:ext cx="11451771" cy="1384995"/>
          </a:xfrm>
          <a:prstGeom prst="rect">
            <a:avLst/>
          </a:prstGeom>
        </p:spPr>
        <p:txBody>
          <a:bodyPr wrap="square">
            <a:spAutoFit/>
          </a:bodyPr>
          <a:lstStyle/>
          <a:p>
            <a:pPr algn="just"/>
            <a:r>
              <a:rPr lang="en-US" sz="2800" dirty="0" smtClean="0"/>
              <a:t>The radiation resistance is </a:t>
            </a:r>
            <a:r>
              <a:rPr lang="en-US" sz="2800" i="1" dirty="0" smtClean="0"/>
              <a:t>usually</a:t>
            </a:r>
            <a:r>
              <a:rPr lang="en-US" sz="2800" dirty="0" smtClean="0"/>
              <a:t> expressed relative to the maximum current present along an antenna element which for the half-wave dipole and also for the current at the </a:t>
            </a:r>
            <a:r>
              <a:rPr lang="en-US" sz="2800" dirty="0" err="1" smtClean="0"/>
              <a:t>feedpoint</a:t>
            </a:r>
            <a:r>
              <a:rPr lang="en-US" sz="2800" dirty="0" smtClean="0"/>
              <a:t>. </a:t>
            </a:r>
            <a:endParaRPr lang="en-US" sz="2800" dirty="0"/>
          </a:p>
        </p:txBody>
      </p:sp>
      <p:sp>
        <p:nvSpPr>
          <p:cNvPr id="8" name="TextBox 7"/>
          <p:cNvSpPr txBox="1"/>
          <p:nvPr/>
        </p:nvSpPr>
        <p:spPr>
          <a:xfrm>
            <a:off x="928914" y="217710"/>
            <a:ext cx="10319657" cy="707886"/>
          </a:xfrm>
          <a:prstGeom prst="rect">
            <a:avLst/>
          </a:prstGeom>
          <a:noFill/>
        </p:spPr>
        <p:txBody>
          <a:bodyPr wrap="square" rtlCol="0">
            <a:spAutoFit/>
          </a:bodyPr>
          <a:lstStyle/>
          <a:p>
            <a:pPr algn="ctr"/>
            <a:r>
              <a:rPr lang="en-US" sz="4000" dirty="0" smtClean="0"/>
              <a:t>P and </a:t>
            </a:r>
            <a:r>
              <a:rPr lang="en-US" sz="4000" dirty="0" err="1" smtClean="0"/>
              <a:t>R</a:t>
            </a:r>
            <a:r>
              <a:rPr lang="en-US" sz="4000" baseline="-25000" dirty="0" err="1" smtClean="0"/>
              <a:t>rad</a:t>
            </a:r>
            <a:r>
              <a:rPr lang="en-US" sz="4000" dirty="0" smtClean="0"/>
              <a:t> Equations for Dipole Antenna</a:t>
            </a:r>
            <a:endParaRPr lang="en-US" sz="4000" dirty="0"/>
          </a:p>
        </p:txBody>
      </p:sp>
    </p:spTree>
    <p:extLst>
      <p:ext uri="{BB962C8B-B14F-4D97-AF65-F5344CB8AC3E}">
        <p14:creationId xmlns:p14="http://schemas.microsoft.com/office/powerpoint/2010/main" val="14726731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15</a:t>
            </a:fld>
            <a:endParaRPr lang="en-US"/>
          </a:p>
        </p:txBody>
      </p:sp>
      <p:sp>
        <p:nvSpPr>
          <p:cNvPr id="7" name="TextBox 6"/>
          <p:cNvSpPr txBox="1"/>
          <p:nvPr/>
        </p:nvSpPr>
        <p:spPr>
          <a:xfrm>
            <a:off x="348343" y="885371"/>
            <a:ext cx="11538857" cy="5693866"/>
          </a:xfrm>
          <a:prstGeom prst="rect">
            <a:avLst/>
          </a:prstGeom>
          <a:noFill/>
        </p:spPr>
        <p:txBody>
          <a:bodyPr wrap="square" rtlCol="0">
            <a:spAutoFit/>
          </a:bodyPr>
          <a:lstStyle/>
          <a:p>
            <a:pPr algn="just"/>
            <a:r>
              <a:rPr lang="en-US" sz="2800" dirty="0" smtClean="0"/>
              <a:t>A true half-wave dipole is one half of the wavelength λ in length, where λ = c/f in free space. Such a dipole has a </a:t>
            </a:r>
            <a:r>
              <a:rPr lang="en-US" sz="2800" dirty="0" err="1" smtClean="0"/>
              <a:t>feedpoint</a:t>
            </a:r>
            <a:r>
              <a:rPr lang="en-US" sz="2800" dirty="0" smtClean="0"/>
              <a:t> impedance consisting of </a:t>
            </a:r>
            <a:r>
              <a:rPr lang="en-US" sz="2800" dirty="0" smtClean="0">
                <a:solidFill>
                  <a:srgbClr val="FF0000"/>
                </a:solidFill>
              </a:rPr>
              <a:t>73 Ω resistance and +43 Ω reactance, </a:t>
            </a:r>
            <a:r>
              <a:rPr lang="en-US" sz="2800" dirty="0" smtClean="0"/>
              <a:t>thus presenting a slightly inductive reactance. To cancel that reactance, and present a pure resistance to the </a:t>
            </a:r>
            <a:r>
              <a:rPr lang="en-US" sz="2800" dirty="0" err="1" smtClean="0"/>
              <a:t>feedline</a:t>
            </a:r>
            <a:r>
              <a:rPr lang="en-US" sz="2800" dirty="0" smtClean="0"/>
              <a:t>, the element is shortened by the factor </a:t>
            </a:r>
            <a:r>
              <a:rPr lang="en-US" sz="2800" i="1" dirty="0" smtClean="0"/>
              <a:t>k</a:t>
            </a:r>
            <a:r>
              <a:rPr lang="en-US" sz="2800" dirty="0" smtClean="0"/>
              <a:t> for a net length :</a:t>
            </a:r>
          </a:p>
          <a:p>
            <a:pPr algn="ctr"/>
            <a:r>
              <a:rPr lang="en-US" sz="2800" dirty="0" smtClean="0">
                <a:solidFill>
                  <a:srgbClr val="FF0000"/>
                </a:solidFill>
              </a:rPr>
              <a:t>ℓ= ½ k λ= ½ k c/f </a:t>
            </a:r>
          </a:p>
          <a:p>
            <a:pPr algn="just"/>
            <a:r>
              <a:rPr lang="en-US" sz="2800" dirty="0" smtClean="0"/>
              <a:t>The adjustment factor </a:t>
            </a:r>
            <a:r>
              <a:rPr lang="en-US" sz="2800" i="1" dirty="0" smtClean="0"/>
              <a:t>k</a:t>
            </a:r>
            <a:r>
              <a:rPr lang="en-US" sz="2800" dirty="0" smtClean="0"/>
              <a:t> which causes </a:t>
            </a:r>
            <a:r>
              <a:rPr lang="en-US" sz="2800" dirty="0" err="1" smtClean="0"/>
              <a:t>feedpoint</a:t>
            </a:r>
            <a:r>
              <a:rPr lang="en-US" sz="2800" dirty="0" smtClean="0"/>
              <a:t> reactance to be eliminated, depends on the diameter of the conductor. For a typical </a:t>
            </a:r>
            <a:r>
              <a:rPr lang="en-US" sz="2800" i="1" dirty="0" smtClean="0"/>
              <a:t>k</a:t>
            </a:r>
            <a:r>
              <a:rPr lang="en-US" sz="2800" dirty="0" smtClean="0"/>
              <a:t> of about 0.95 (range 0.94-0.98), the above formula for the corrected antenna length, for a length in </a:t>
            </a:r>
            <a:r>
              <a:rPr lang="en-US" sz="2800" dirty="0" err="1" smtClean="0">
                <a:solidFill>
                  <a:srgbClr val="FF0000"/>
                </a:solidFill>
              </a:rPr>
              <a:t>metres</a:t>
            </a:r>
            <a:r>
              <a:rPr lang="en-US" sz="2800" dirty="0" smtClean="0">
                <a:solidFill>
                  <a:srgbClr val="FF0000"/>
                </a:solidFill>
              </a:rPr>
              <a:t> as 143/</a:t>
            </a:r>
            <a:r>
              <a:rPr lang="en-US" sz="2800" i="1" dirty="0" smtClean="0">
                <a:solidFill>
                  <a:srgbClr val="FF0000"/>
                </a:solidFill>
              </a:rPr>
              <a:t>f</a:t>
            </a:r>
            <a:r>
              <a:rPr lang="en-US" sz="2800" dirty="0" smtClean="0"/>
              <a:t>, or a length in feet as </a:t>
            </a:r>
            <a:r>
              <a:rPr lang="en-US" sz="2800" dirty="0" smtClean="0">
                <a:solidFill>
                  <a:srgbClr val="FF0000"/>
                </a:solidFill>
              </a:rPr>
              <a:t>468/</a:t>
            </a:r>
            <a:r>
              <a:rPr lang="en-US" sz="2800" i="1" dirty="0" smtClean="0">
                <a:solidFill>
                  <a:srgbClr val="FF0000"/>
                </a:solidFill>
              </a:rPr>
              <a:t>f</a:t>
            </a:r>
            <a:r>
              <a:rPr lang="en-US" sz="2800" dirty="0" smtClean="0">
                <a:solidFill>
                  <a:srgbClr val="FF0000"/>
                </a:solidFill>
              </a:rPr>
              <a:t>  </a:t>
            </a:r>
            <a:r>
              <a:rPr lang="en-US" sz="2800" dirty="0" smtClean="0"/>
              <a:t>where </a:t>
            </a:r>
            <a:r>
              <a:rPr lang="en-US" sz="2800" i="1" dirty="0" smtClean="0"/>
              <a:t>f</a:t>
            </a:r>
            <a:r>
              <a:rPr lang="en-US" sz="2800" dirty="0" smtClean="0"/>
              <a:t> is the frequency in </a:t>
            </a:r>
            <a:r>
              <a:rPr lang="en-US" sz="2800" dirty="0" smtClean="0">
                <a:solidFill>
                  <a:srgbClr val="FF0000"/>
                </a:solidFill>
              </a:rPr>
              <a:t>megahertz</a:t>
            </a:r>
            <a:r>
              <a:rPr lang="en-US" sz="2800" dirty="0" smtClean="0"/>
              <a:t>.</a:t>
            </a:r>
          </a:p>
          <a:p>
            <a:pPr algn="just"/>
            <a:r>
              <a:rPr lang="en-US" sz="2800" dirty="0" smtClean="0"/>
              <a:t>Note: </a:t>
            </a:r>
            <a:r>
              <a:rPr lang="en-US" sz="2800" dirty="0"/>
              <a:t>(1 meter=3.28 feet) </a:t>
            </a:r>
          </a:p>
        </p:txBody>
      </p:sp>
      <p:sp>
        <p:nvSpPr>
          <p:cNvPr id="8" name="TextBox 7"/>
          <p:cNvSpPr txBox="1"/>
          <p:nvPr/>
        </p:nvSpPr>
        <p:spPr>
          <a:xfrm>
            <a:off x="928914" y="0"/>
            <a:ext cx="10319657" cy="707886"/>
          </a:xfrm>
          <a:prstGeom prst="rect">
            <a:avLst/>
          </a:prstGeom>
          <a:noFill/>
        </p:spPr>
        <p:txBody>
          <a:bodyPr wrap="square" rtlCol="0">
            <a:spAutoFit/>
          </a:bodyPr>
          <a:lstStyle/>
          <a:p>
            <a:pPr algn="ctr"/>
            <a:r>
              <a:rPr lang="en-US" sz="4000" dirty="0" smtClean="0"/>
              <a:t>Impedance</a:t>
            </a:r>
            <a:endParaRPr lang="en-US" sz="4000" dirty="0"/>
          </a:p>
        </p:txBody>
      </p:sp>
    </p:spTree>
    <p:extLst>
      <p:ext uri="{BB962C8B-B14F-4D97-AF65-F5344CB8AC3E}">
        <p14:creationId xmlns:p14="http://schemas.microsoft.com/office/powerpoint/2010/main" val="1592492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16</a:t>
            </a:fld>
            <a:endParaRPr lang="en-US"/>
          </a:p>
        </p:txBody>
      </p:sp>
      <p:grpSp>
        <p:nvGrpSpPr>
          <p:cNvPr id="9" name="Group 8"/>
          <p:cNvGrpSpPr/>
          <p:nvPr/>
        </p:nvGrpSpPr>
        <p:grpSpPr>
          <a:xfrm>
            <a:off x="0" y="9053"/>
            <a:ext cx="12192000" cy="6858000"/>
            <a:chOff x="0" y="0"/>
            <a:chExt cx="12192000" cy="6858000"/>
          </a:xfrm>
        </p:grpSpPr>
        <p:pic>
          <p:nvPicPr>
            <p:cNvPr id="2050" name="Picture 2"/>
            <p:cNvPicPr>
              <a:picLocks noChangeAspect="1" noChangeArrowheads="1"/>
            </p:cNvPicPr>
            <p:nvPr/>
          </p:nvPicPr>
          <p:blipFill>
            <a:blip r:embed="rId2"/>
            <a:srcRect l="37036" t="33532" r="13881" b="16468"/>
            <a:stretch>
              <a:fillRect/>
            </a:stretch>
          </p:blipFill>
          <p:spPr bwMode="auto">
            <a:xfrm>
              <a:off x="0" y="0"/>
              <a:ext cx="12192000" cy="6858000"/>
            </a:xfrm>
            <a:prstGeom prst="rect">
              <a:avLst/>
            </a:prstGeom>
            <a:noFill/>
            <a:ln w="9525">
              <a:noFill/>
              <a:miter lim="800000"/>
              <a:headEnd/>
              <a:tailEnd/>
            </a:ln>
            <a:effectLst/>
          </p:spPr>
        </p:pic>
        <p:cxnSp>
          <p:nvCxnSpPr>
            <p:cNvPr id="8" name="Straight Connector 7"/>
            <p:cNvCxnSpPr/>
            <p:nvPr/>
          </p:nvCxnSpPr>
          <p:spPr>
            <a:xfrm>
              <a:off x="4165600" y="856343"/>
              <a:ext cx="2946400" cy="58057"/>
            </a:xfrm>
            <a:prstGeom prst="line">
              <a:avLst/>
            </a:prstGeom>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9955485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17</a:t>
            </a:fld>
            <a:endParaRPr lang="en-US"/>
          </a:p>
        </p:txBody>
      </p:sp>
      <p:sp>
        <p:nvSpPr>
          <p:cNvPr id="7" name="TextBox 6"/>
          <p:cNvSpPr txBox="1"/>
          <p:nvPr/>
        </p:nvSpPr>
        <p:spPr>
          <a:xfrm>
            <a:off x="333830" y="764024"/>
            <a:ext cx="11538857" cy="6093976"/>
          </a:xfrm>
          <a:prstGeom prst="rect">
            <a:avLst/>
          </a:prstGeom>
          <a:noFill/>
        </p:spPr>
        <p:txBody>
          <a:bodyPr wrap="square" rtlCol="0">
            <a:spAutoFit/>
          </a:bodyPr>
          <a:lstStyle/>
          <a:p>
            <a:pPr algn="just"/>
            <a:r>
              <a:rPr lang="en-US" sz="2600" dirty="0" smtClean="0"/>
              <a:t>Ideally, a half-wave dipole should be fed using a </a:t>
            </a:r>
            <a:r>
              <a:rPr lang="en-US" sz="2600" dirty="0" smtClean="0">
                <a:solidFill>
                  <a:srgbClr val="FF0000"/>
                </a:solidFill>
              </a:rPr>
              <a:t>balanced transmission line </a:t>
            </a:r>
            <a:r>
              <a:rPr lang="en-US" sz="2600" dirty="0" smtClean="0"/>
              <a:t>matching its typical </a:t>
            </a:r>
            <a:r>
              <a:rPr lang="en-US" sz="2600" dirty="0" smtClean="0">
                <a:solidFill>
                  <a:srgbClr val="FF0000"/>
                </a:solidFill>
              </a:rPr>
              <a:t>65–70 Ω</a:t>
            </a:r>
            <a:r>
              <a:rPr lang="en-US" sz="2600" dirty="0" smtClean="0"/>
              <a:t> input impedance.</a:t>
            </a:r>
          </a:p>
          <a:p>
            <a:pPr algn="just"/>
            <a:r>
              <a:rPr lang="en-US" sz="2600" dirty="0" smtClean="0"/>
              <a:t>Many types of </a:t>
            </a:r>
            <a:r>
              <a:rPr lang="en-US" sz="2600" dirty="0" smtClean="0">
                <a:solidFill>
                  <a:srgbClr val="FF0000"/>
                </a:solidFill>
              </a:rPr>
              <a:t>coaxial cable</a:t>
            </a:r>
            <a:r>
              <a:rPr lang="en-US" sz="2600" dirty="0" smtClean="0"/>
              <a:t> (or "coax") have a characteristic impedance of </a:t>
            </a:r>
            <a:r>
              <a:rPr lang="en-US" sz="2600" dirty="0" smtClean="0">
                <a:solidFill>
                  <a:srgbClr val="FF0000"/>
                </a:solidFill>
              </a:rPr>
              <a:t>75 Ω</a:t>
            </a:r>
            <a:r>
              <a:rPr lang="en-US" sz="2600" dirty="0" smtClean="0"/>
              <a:t>, which would otherwise be a good match for a half-wave dipole.  However coax is a single-ended line whereas a center-fed dipole expects a balanced line (such as twin lead). </a:t>
            </a:r>
          </a:p>
          <a:p>
            <a:pPr algn="just"/>
            <a:r>
              <a:rPr lang="en-US" sz="2600" dirty="0" smtClean="0"/>
              <a:t>Much more common use of </a:t>
            </a:r>
            <a:r>
              <a:rPr lang="en-US" sz="2600" dirty="0" smtClean="0">
                <a:solidFill>
                  <a:srgbClr val="FF0000"/>
                </a:solidFill>
              </a:rPr>
              <a:t>300 Ω twin lead in conjunction with a folded dipole. </a:t>
            </a:r>
            <a:r>
              <a:rPr lang="en-US" sz="2600" dirty="0" smtClean="0"/>
              <a:t>The driving point impedance of a half-wave folded dipole is 4 times that of a simple half-wave dipole, thus closely matching that 300 Ω characteristic impedance. Most FM broadcast band tuners and older analog televisions include balanced 300 Ω antenna input terminals. However </a:t>
            </a:r>
            <a:r>
              <a:rPr lang="en-US" sz="2600" dirty="0" smtClean="0">
                <a:solidFill>
                  <a:srgbClr val="FF0000"/>
                </a:solidFill>
              </a:rPr>
              <a:t>twin lead has the drawback </a:t>
            </a:r>
            <a:r>
              <a:rPr lang="en-US" sz="2600" dirty="0" smtClean="0"/>
              <a:t>that it is electrically disturbed by any other nearby conductor (including earth); when used for transmitting, care must be taken not to place it near other conductors.  </a:t>
            </a:r>
            <a:endParaRPr lang="en-US" sz="2600" dirty="0"/>
          </a:p>
        </p:txBody>
      </p:sp>
      <p:sp>
        <p:nvSpPr>
          <p:cNvPr id="8" name="TextBox 7"/>
          <p:cNvSpPr txBox="1"/>
          <p:nvPr/>
        </p:nvSpPr>
        <p:spPr>
          <a:xfrm>
            <a:off x="928914" y="0"/>
            <a:ext cx="10319657" cy="707886"/>
          </a:xfrm>
          <a:prstGeom prst="rect">
            <a:avLst/>
          </a:prstGeom>
          <a:noFill/>
        </p:spPr>
        <p:txBody>
          <a:bodyPr wrap="square" rtlCol="0">
            <a:spAutoFit/>
          </a:bodyPr>
          <a:lstStyle/>
          <a:p>
            <a:pPr algn="ctr"/>
            <a:r>
              <a:rPr lang="en-US" sz="4000" dirty="0" smtClean="0"/>
              <a:t>Feeding a Dipole Antenna</a:t>
            </a:r>
            <a:endParaRPr lang="en-US" sz="4000" dirty="0"/>
          </a:p>
        </p:txBody>
      </p:sp>
    </p:spTree>
    <p:extLst>
      <p:ext uri="{BB962C8B-B14F-4D97-AF65-F5344CB8AC3E}">
        <p14:creationId xmlns:p14="http://schemas.microsoft.com/office/powerpoint/2010/main" val="95241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18</a:t>
            </a:fld>
            <a:endParaRPr lang="en-US"/>
          </a:p>
        </p:txBody>
      </p:sp>
      <p:sp>
        <p:nvSpPr>
          <p:cNvPr id="7" name="TextBox 6"/>
          <p:cNvSpPr txBox="1"/>
          <p:nvPr/>
        </p:nvSpPr>
        <p:spPr>
          <a:xfrm>
            <a:off x="1204686" y="0"/>
            <a:ext cx="10319657" cy="707886"/>
          </a:xfrm>
          <a:prstGeom prst="rect">
            <a:avLst/>
          </a:prstGeom>
          <a:noFill/>
        </p:spPr>
        <p:txBody>
          <a:bodyPr wrap="square" rtlCol="0">
            <a:spAutoFit/>
          </a:bodyPr>
          <a:lstStyle/>
          <a:p>
            <a:pPr algn="ctr"/>
            <a:r>
              <a:rPr lang="en-US" sz="4000" dirty="0" smtClean="0"/>
              <a:t>Operating Frequency</a:t>
            </a:r>
            <a:endParaRPr lang="en-US" sz="4000" dirty="0"/>
          </a:p>
        </p:txBody>
      </p:sp>
      <p:sp>
        <p:nvSpPr>
          <p:cNvPr id="4" name="Rectangle 3"/>
          <p:cNvSpPr/>
          <p:nvPr/>
        </p:nvSpPr>
        <p:spPr>
          <a:xfrm>
            <a:off x="304801" y="1083439"/>
            <a:ext cx="11567885" cy="1815882"/>
          </a:xfrm>
          <a:prstGeom prst="rect">
            <a:avLst/>
          </a:prstGeom>
        </p:spPr>
        <p:txBody>
          <a:bodyPr wrap="square">
            <a:spAutoFit/>
          </a:bodyPr>
          <a:lstStyle/>
          <a:p>
            <a:pPr algn="just"/>
            <a:endParaRPr lang="en-US" sz="2800" dirty="0" smtClean="0"/>
          </a:p>
          <a:p>
            <a:pPr algn="just"/>
            <a:r>
              <a:rPr lang="en-US" sz="2800" dirty="0" smtClean="0"/>
              <a:t>Frequency range:</a:t>
            </a:r>
          </a:p>
          <a:p>
            <a:pPr algn="just"/>
            <a:r>
              <a:rPr lang="en-US" sz="2800" dirty="0" smtClean="0"/>
              <a:t>The range of frequency in which half-wave dipole operates is around </a:t>
            </a:r>
            <a:r>
              <a:rPr lang="en-US" sz="2800" dirty="0" smtClean="0">
                <a:solidFill>
                  <a:srgbClr val="FF0000"/>
                </a:solidFill>
              </a:rPr>
              <a:t>3KHz to 300GHz. </a:t>
            </a:r>
            <a:r>
              <a:rPr lang="en-US" sz="2800" dirty="0" smtClean="0"/>
              <a:t>This is mostly used in radio receivers.</a:t>
            </a:r>
            <a:endParaRPr lang="en-US" sz="2800" dirty="0"/>
          </a:p>
        </p:txBody>
      </p:sp>
    </p:spTree>
    <p:extLst>
      <p:ext uri="{BB962C8B-B14F-4D97-AF65-F5344CB8AC3E}">
        <p14:creationId xmlns:p14="http://schemas.microsoft.com/office/powerpoint/2010/main" val="22691860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19</a:t>
            </a:fld>
            <a:endParaRPr lang="en-US"/>
          </a:p>
        </p:txBody>
      </p:sp>
      <p:sp>
        <p:nvSpPr>
          <p:cNvPr id="7" name="TextBox 6"/>
          <p:cNvSpPr txBox="1"/>
          <p:nvPr/>
        </p:nvSpPr>
        <p:spPr>
          <a:xfrm>
            <a:off x="841828" y="203196"/>
            <a:ext cx="10319657" cy="707886"/>
          </a:xfrm>
          <a:prstGeom prst="rect">
            <a:avLst/>
          </a:prstGeom>
          <a:noFill/>
        </p:spPr>
        <p:txBody>
          <a:bodyPr wrap="square" rtlCol="0">
            <a:spAutoFit/>
          </a:bodyPr>
          <a:lstStyle/>
          <a:p>
            <a:pPr algn="ctr"/>
            <a:r>
              <a:rPr lang="en-US" sz="4000" dirty="0" smtClean="0"/>
              <a:t>Features</a:t>
            </a:r>
            <a:endParaRPr lang="en-US" sz="4000" dirty="0"/>
          </a:p>
        </p:txBody>
      </p:sp>
      <p:sp>
        <p:nvSpPr>
          <p:cNvPr id="6" name="TextBox 5"/>
          <p:cNvSpPr txBox="1"/>
          <p:nvPr/>
        </p:nvSpPr>
        <p:spPr>
          <a:xfrm>
            <a:off x="551542" y="972457"/>
            <a:ext cx="11292115" cy="5693866"/>
          </a:xfrm>
          <a:prstGeom prst="rect">
            <a:avLst/>
          </a:prstGeom>
          <a:noFill/>
        </p:spPr>
        <p:txBody>
          <a:bodyPr wrap="square" rtlCol="0">
            <a:spAutoFit/>
          </a:bodyPr>
          <a:lstStyle/>
          <a:p>
            <a:pPr algn="just">
              <a:buFont typeface="Arial" pitchFamily="34" charset="0"/>
              <a:buChar char="•"/>
            </a:pPr>
            <a:r>
              <a:rPr lang="en-US" sz="2600" dirty="0" smtClean="0"/>
              <a:t> Dipole antenna with a very thin radius is considered. </a:t>
            </a:r>
          </a:p>
          <a:p>
            <a:pPr algn="just">
              <a:buFont typeface="Arial" pitchFamily="34" charset="0"/>
              <a:buChar char="•"/>
            </a:pPr>
            <a:r>
              <a:rPr lang="en-US" sz="2600" dirty="0" smtClean="0"/>
              <a:t> For a very small dipole antennas, the input impedance is capacitive, which means the impedance is dominated by a negative reactance value.</a:t>
            </a:r>
          </a:p>
          <a:p>
            <a:pPr algn="just">
              <a:buFont typeface="Arial" pitchFamily="34" charset="0"/>
              <a:buChar char="•"/>
            </a:pPr>
            <a:r>
              <a:rPr lang="en-US" sz="2600" dirty="0" smtClean="0"/>
              <a:t> As the dipole gets larger input resistance increases along with the reactance. </a:t>
            </a:r>
          </a:p>
          <a:p>
            <a:pPr algn="just">
              <a:buFont typeface="Arial" pitchFamily="34" charset="0"/>
              <a:buChar char="•"/>
            </a:pPr>
            <a:r>
              <a:rPr lang="en-US" sz="2600" dirty="0" smtClean="0"/>
              <a:t> At slightly less than 0.5 the antenna has zero imaginary component to the impedance and the antenna is said to be resonant.</a:t>
            </a:r>
          </a:p>
          <a:p>
            <a:pPr algn="just">
              <a:buFont typeface="Arial" pitchFamily="34" charset="0"/>
              <a:buChar char="•"/>
            </a:pPr>
            <a:r>
              <a:rPr lang="en-US" sz="2600" dirty="0" smtClean="0"/>
              <a:t> If the length is close to one wavelength, the input impedance becomes infinite.</a:t>
            </a:r>
          </a:p>
          <a:p>
            <a:pPr algn="just">
              <a:buFont typeface="Arial" pitchFamily="34" charset="0"/>
              <a:buChar char="•"/>
            </a:pPr>
            <a:r>
              <a:rPr lang="en-US" sz="2600" dirty="0" smtClean="0"/>
              <a:t> Dipole antenna consists of two terminals or poles into which radio frequency current flow.</a:t>
            </a:r>
          </a:p>
          <a:p>
            <a:pPr algn="just">
              <a:buFont typeface="Arial" pitchFamily="34" charset="0"/>
              <a:buChar char="•"/>
            </a:pPr>
            <a:r>
              <a:rPr lang="en-US" sz="2600" dirty="0" smtClean="0"/>
              <a:t> This current and the associated voltage causes the EM or radio signal to be radiated.</a:t>
            </a:r>
            <a:endParaRPr lang="en-US" sz="2600" dirty="0"/>
          </a:p>
        </p:txBody>
      </p:sp>
    </p:spTree>
    <p:extLst>
      <p:ext uri="{BB962C8B-B14F-4D97-AF65-F5344CB8AC3E}">
        <p14:creationId xmlns:p14="http://schemas.microsoft.com/office/powerpoint/2010/main" val="28594362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a:t>
            </a:fld>
            <a:endParaRPr lang="en-US"/>
          </a:p>
        </p:txBody>
      </p:sp>
      <p:pic>
        <p:nvPicPr>
          <p:cNvPr id="2" name="Picture 1"/>
          <p:cNvPicPr>
            <a:picLocks noChangeAspect="1"/>
          </p:cNvPicPr>
          <p:nvPr/>
        </p:nvPicPr>
        <p:blipFill rotWithShape="1">
          <a:blip r:embed="rId2"/>
          <a:srcRect l="20935" t="38946" r="30035" b="29998"/>
          <a:stretch/>
        </p:blipFill>
        <p:spPr>
          <a:xfrm>
            <a:off x="0" y="896294"/>
            <a:ext cx="12197242" cy="4345662"/>
          </a:xfrm>
          <a:prstGeom prst="rect">
            <a:avLst/>
          </a:prstGeom>
        </p:spPr>
      </p:pic>
    </p:spTree>
    <p:extLst>
      <p:ext uri="{BB962C8B-B14F-4D97-AF65-F5344CB8AC3E}">
        <p14:creationId xmlns:p14="http://schemas.microsoft.com/office/powerpoint/2010/main" val="718877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20</a:t>
            </a:fld>
            <a:endParaRPr lang="en-US"/>
          </a:p>
        </p:txBody>
      </p:sp>
      <p:sp>
        <p:nvSpPr>
          <p:cNvPr id="7" name="TextBox 6"/>
          <p:cNvSpPr txBox="1"/>
          <p:nvPr/>
        </p:nvSpPr>
        <p:spPr>
          <a:xfrm>
            <a:off x="841828" y="203196"/>
            <a:ext cx="10319657" cy="707886"/>
          </a:xfrm>
          <a:prstGeom prst="rect">
            <a:avLst/>
          </a:prstGeom>
          <a:noFill/>
        </p:spPr>
        <p:txBody>
          <a:bodyPr wrap="square" rtlCol="0">
            <a:spAutoFit/>
          </a:bodyPr>
          <a:lstStyle/>
          <a:p>
            <a:pPr algn="ctr"/>
            <a:r>
              <a:rPr lang="en-US" sz="4000" dirty="0" smtClean="0"/>
              <a:t>Features</a:t>
            </a:r>
            <a:endParaRPr lang="en-US" sz="4000" dirty="0"/>
          </a:p>
        </p:txBody>
      </p:sp>
      <p:sp>
        <p:nvSpPr>
          <p:cNvPr id="6" name="TextBox 5"/>
          <p:cNvSpPr txBox="1"/>
          <p:nvPr/>
        </p:nvSpPr>
        <p:spPr>
          <a:xfrm>
            <a:off x="478970" y="1030514"/>
            <a:ext cx="11234059" cy="2893100"/>
          </a:xfrm>
          <a:prstGeom prst="rect">
            <a:avLst/>
          </a:prstGeom>
          <a:noFill/>
        </p:spPr>
        <p:txBody>
          <a:bodyPr wrap="square" rtlCol="0">
            <a:spAutoFit/>
          </a:bodyPr>
          <a:lstStyle/>
          <a:p>
            <a:pPr algn="just">
              <a:buFont typeface="Arial" pitchFamily="34" charset="0"/>
              <a:buChar char="•"/>
            </a:pPr>
            <a:r>
              <a:rPr lang="en-US" sz="2600" dirty="0" smtClean="0"/>
              <a:t> The current distribution along a dipole is roughly sinusoidal.</a:t>
            </a:r>
          </a:p>
          <a:p>
            <a:pPr algn="just">
              <a:buFont typeface="Arial" pitchFamily="34" charset="0"/>
              <a:buChar char="•"/>
            </a:pPr>
            <a:r>
              <a:rPr lang="en-US" sz="2600" dirty="0" smtClean="0"/>
              <a:t> Zero at the end and maximum at the middle.</a:t>
            </a:r>
          </a:p>
          <a:p>
            <a:pPr algn="just">
              <a:buFont typeface="Arial" pitchFamily="34" charset="0"/>
              <a:buChar char="•"/>
            </a:pPr>
            <a:r>
              <a:rPr lang="en-US" sz="2600" dirty="0" smtClean="0"/>
              <a:t> Voltage is low at the middle and maximum at the end.</a:t>
            </a:r>
          </a:p>
          <a:p>
            <a:pPr algn="just">
              <a:buFont typeface="Arial" pitchFamily="34" charset="0"/>
              <a:buChar char="•"/>
            </a:pPr>
            <a:r>
              <a:rPr lang="en-US" sz="2600" dirty="0" smtClean="0"/>
              <a:t> It is generally fed at the center- where current maximum, voltage minimum.</a:t>
            </a:r>
          </a:p>
          <a:p>
            <a:pPr algn="just">
              <a:buFont typeface="Arial" pitchFamily="34" charset="0"/>
              <a:buChar char="•"/>
            </a:pPr>
            <a:r>
              <a:rPr lang="en-US" sz="2600" dirty="0" smtClean="0"/>
              <a:t> This provides low impedance feed point which is convenient.</a:t>
            </a:r>
          </a:p>
          <a:p>
            <a:pPr algn="just">
              <a:buFont typeface="Arial" pitchFamily="34" charset="0"/>
              <a:buChar char="•"/>
            </a:pPr>
            <a:r>
              <a:rPr lang="en-US" sz="2600" dirty="0" smtClean="0"/>
              <a:t> High voltage feed point is less convenient and difficult to use.</a:t>
            </a:r>
            <a:endParaRPr lang="en-US" sz="2600" dirty="0"/>
          </a:p>
        </p:txBody>
      </p:sp>
      <p:pic>
        <p:nvPicPr>
          <p:cNvPr id="8" name="Picture 2"/>
          <p:cNvPicPr>
            <a:picLocks noChangeAspect="1" noChangeArrowheads="1"/>
          </p:cNvPicPr>
          <p:nvPr/>
        </p:nvPicPr>
        <p:blipFill>
          <a:blip r:embed="rId2"/>
          <a:srcRect l="27442" t="33135" r="19571" b="15675"/>
          <a:stretch>
            <a:fillRect/>
          </a:stretch>
        </p:blipFill>
        <p:spPr bwMode="auto">
          <a:xfrm>
            <a:off x="2496456" y="4122058"/>
            <a:ext cx="6778173" cy="2735942"/>
          </a:xfrm>
          <a:prstGeom prst="rect">
            <a:avLst/>
          </a:prstGeom>
          <a:noFill/>
          <a:ln w="9525">
            <a:noFill/>
            <a:miter lim="800000"/>
            <a:headEnd/>
            <a:tailEnd/>
          </a:ln>
          <a:effectLst/>
        </p:spPr>
      </p:pic>
    </p:spTree>
    <p:extLst>
      <p:ext uri="{BB962C8B-B14F-4D97-AF65-F5344CB8AC3E}">
        <p14:creationId xmlns:p14="http://schemas.microsoft.com/office/powerpoint/2010/main" val="187145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21</a:t>
            </a:fld>
            <a:endParaRPr lang="en-US"/>
          </a:p>
        </p:txBody>
      </p:sp>
      <p:sp>
        <p:nvSpPr>
          <p:cNvPr id="7" name="TextBox 6"/>
          <p:cNvSpPr txBox="1"/>
          <p:nvPr/>
        </p:nvSpPr>
        <p:spPr>
          <a:xfrm>
            <a:off x="667657" y="188682"/>
            <a:ext cx="10319657" cy="707886"/>
          </a:xfrm>
          <a:prstGeom prst="rect">
            <a:avLst/>
          </a:prstGeom>
          <a:noFill/>
        </p:spPr>
        <p:txBody>
          <a:bodyPr wrap="square" rtlCol="0">
            <a:spAutoFit/>
          </a:bodyPr>
          <a:lstStyle/>
          <a:p>
            <a:pPr algn="ctr"/>
            <a:r>
              <a:rPr lang="en-US" sz="4000" dirty="0" smtClean="0"/>
              <a:t>Radiation Pattern</a:t>
            </a:r>
            <a:endParaRPr lang="en-US" sz="4000" dirty="0"/>
          </a:p>
        </p:txBody>
      </p:sp>
      <p:pic>
        <p:nvPicPr>
          <p:cNvPr id="1026" name="Picture 2" descr="C:\Users\User\Desktop\L-over2-rad-pat-per.jpg"/>
          <p:cNvPicPr>
            <a:picLocks noChangeAspect="1" noChangeArrowheads="1"/>
          </p:cNvPicPr>
          <p:nvPr/>
        </p:nvPicPr>
        <p:blipFill>
          <a:blip r:embed="rId2"/>
          <a:srcRect/>
          <a:stretch>
            <a:fillRect/>
          </a:stretch>
        </p:blipFill>
        <p:spPr bwMode="auto">
          <a:xfrm>
            <a:off x="2525485" y="1001560"/>
            <a:ext cx="6763657" cy="5141760"/>
          </a:xfrm>
          <a:prstGeom prst="rect">
            <a:avLst/>
          </a:prstGeom>
          <a:noFill/>
        </p:spPr>
      </p:pic>
      <p:sp>
        <p:nvSpPr>
          <p:cNvPr id="8" name="TextBox 7"/>
          <p:cNvSpPr txBox="1"/>
          <p:nvPr/>
        </p:nvSpPr>
        <p:spPr>
          <a:xfrm>
            <a:off x="2061029" y="5457372"/>
            <a:ext cx="7736114" cy="830997"/>
          </a:xfrm>
          <a:prstGeom prst="rect">
            <a:avLst/>
          </a:prstGeom>
          <a:noFill/>
        </p:spPr>
        <p:txBody>
          <a:bodyPr wrap="square" rtlCol="0">
            <a:spAutoFit/>
          </a:bodyPr>
          <a:lstStyle/>
          <a:p>
            <a:pPr algn="ctr"/>
            <a:r>
              <a:rPr lang="en-US" sz="2400" dirty="0" smtClean="0"/>
              <a:t>Three dimensional radiation pattern of a vertical half-wave dipole antenna.</a:t>
            </a:r>
            <a:endParaRPr lang="en-US" sz="2400" dirty="0"/>
          </a:p>
        </p:txBody>
      </p:sp>
    </p:spTree>
    <p:extLst>
      <p:ext uri="{BB962C8B-B14F-4D97-AF65-F5344CB8AC3E}">
        <p14:creationId xmlns:p14="http://schemas.microsoft.com/office/powerpoint/2010/main" val="2371424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a:t>The radiation pattern of this half-wave dipole is Omni-directional in the H-plane. It is desirable for many applications such as </a:t>
            </a:r>
            <a:r>
              <a:rPr lang="en-US" dirty="0">
                <a:solidFill>
                  <a:srgbClr val="FF0000"/>
                </a:solidFill>
              </a:rPr>
              <a:t>mobile communications, radio receivers etc.</a:t>
            </a:r>
          </a:p>
          <a:p>
            <a:pPr algn="just"/>
            <a:r>
              <a:rPr lang="en-US" dirty="0"/>
              <a:t>The figure below indicates the radiation pattern of a half wave dipole in both H-plane and V-plane</a:t>
            </a:r>
            <a:r>
              <a:rPr lang="en-US" dirty="0" smtClean="0"/>
              <a:t>.</a:t>
            </a:r>
          </a:p>
          <a:p>
            <a:pPr algn="just"/>
            <a:r>
              <a:rPr lang="en-US" dirty="0"/>
              <a:t>The </a:t>
            </a:r>
            <a:r>
              <a:rPr lang="en-US" dirty="0">
                <a:solidFill>
                  <a:srgbClr val="FF0000"/>
                </a:solidFill>
              </a:rPr>
              <a:t>radius of the dipole </a:t>
            </a:r>
            <a:r>
              <a:rPr lang="en-US" dirty="0"/>
              <a:t>does not affect its input impedance in </a:t>
            </a:r>
            <a:r>
              <a:rPr lang="en-US" dirty="0" smtClean="0"/>
              <a:t>the </a:t>
            </a:r>
            <a:r>
              <a:rPr lang="en-US" dirty="0"/>
              <a:t>half wave dipole because the length of this dipole is a half wave and it is the first resonant length. An antenna works effectively at its resonant frequency, which occurs at its resonant length.</a:t>
            </a:r>
          </a:p>
          <a:p>
            <a:pPr marL="109728" indent="0">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22</a:t>
            </a:fld>
            <a:endParaRPr lang="en-US"/>
          </a:p>
        </p:txBody>
      </p:sp>
      <p:sp>
        <p:nvSpPr>
          <p:cNvPr id="5" name="TextBox 4"/>
          <p:cNvSpPr txBox="1"/>
          <p:nvPr/>
        </p:nvSpPr>
        <p:spPr>
          <a:xfrm>
            <a:off x="841828" y="203196"/>
            <a:ext cx="10319657" cy="707886"/>
          </a:xfrm>
          <a:prstGeom prst="rect">
            <a:avLst/>
          </a:prstGeom>
          <a:noFill/>
        </p:spPr>
        <p:txBody>
          <a:bodyPr wrap="square" rtlCol="0">
            <a:spAutoFit/>
          </a:bodyPr>
          <a:lstStyle/>
          <a:p>
            <a:pPr algn="ctr"/>
            <a:r>
              <a:rPr lang="en-US" sz="4000" dirty="0" smtClean="0"/>
              <a:t>Features</a:t>
            </a:r>
            <a:endParaRPr lang="en-US" sz="4000" dirty="0"/>
          </a:p>
        </p:txBody>
      </p:sp>
    </p:spTree>
    <p:extLst>
      <p:ext uri="{BB962C8B-B14F-4D97-AF65-F5344CB8AC3E}">
        <p14:creationId xmlns:p14="http://schemas.microsoft.com/office/powerpoint/2010/main" val="3650417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23</a:t>
            </a:fld>
            <a:endParaRPr lang="en-US"/>
          </a:p>
        </p:txBody>
      </p:sp>
      <p:pic>
        <p:nvPicPr>
          <p:cNvPr id="4099" name="Picture 3"/>
          <p:cNvPicPr>
            <a:picLocks noChangeAspect="1" noChangeArrowheads="1"/>
          </p:cNvPicPr>
          <p:nvPr/>
        </p:nvPicPr>
        <p:blipFill>
          <a:blip r:embed="rId2"/>
          <a:srcRect l="37084" t="40873" r="13498" b="20040"/>
          <a:stretch>
            <a:fillRect/>
          </a:stretch>
        </p:blipFill>
        <p:spPr bwMode="auto">
          <a:xfrm>
            <a:off x="0" y="750418"/>
            <a:ext cx="12192000" cy="5421724"/>
          </a:xfrm>
          <a:prstGeom prst="rect">
            <a:avLst/>
          </a:prstGeom>
          <a:noFill/>
          <a:ln w="9525">
            <a:noFill/>
            <a:miter lim="800000"/>
            <a:headEnd/>
            <a:tailEnd/>
          </a:ln>
          <a:effectLst/>
        </p:spPr>
      </p:pic>
    </p:spTree>
    <p:extLst>
      <p:ext uri="{BB962C8B-B14F-4D97-AF65-F5344CB8AC3E}">
        <p14:creationId xmlns:p14="http://schemas.microsoft.com/office/powerpoint/2010/main" val="1501055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24</a:t>
            </a:fld>
            <a:endParaRPr lang="en-US"/>
          </a:p>
        </p:txBody>
      </p:sp>
      <p:sp>
        <p:nvSpPr>
          <p:cNvPr id="7" name="TextBox 6"/>
          <p:cNvSpPr txBox="1"/>
          <p:nvPr/>
        </p:nvSpPr>
        <p:spPr>
          <a:xfrm>
            <a:off x="943428" y="0"/>
            <a:ext cx="10319657" cy="1323439"/>
          </a:xfrm>
          <a:prstGeom prst="rect">
            <a:avLst/>
          </a:prstGeom>
          <a:noFill/>
        </p:spPr>
        <p:txBody>
          <a:bodyPr wrap="square" rtlCol="0">
            <a:spAutoFit/>
          </a:bodyPr>
          <a:lstStyle/>
          <a:p>
            <a:pPr algn="ctr"/>
            <a:r>
              <a:rPr lang="en-US" sz="4000" dirty="0" smtClean="0"/>
              <a:t>Radiation Pattern and Gain of </a:t>
            </a:r>
          </a:p>
          <a:p>
            <a:pPr algn="ctr"/>
            <a:r>
              <a:rPr lang="en-US" sz="4000" dirty="0" smtClean="0"/>
              <a:t>Half Wave Dipole Antenna</a:t>
            </a:r>
            <a:endParaRPr lang="en-US" sz="4000" dirty="0"/>
          </a:p>
        </p:txBody>
      </p:sp>
      <p:grpSp>
        <p:nvGrpSpPr>
          <p:cNvPr id="10" name="Group 9"/>
          <p:cNvGrpSpPr/>
          <p:nvPr/>
        </p:nvGrpSpPr>
        <p:grpSpPr>
          <a:xfrm>
            <a:off x="1001485" y="1195159"/>
            <a:ext cx="9589731" cy="4980673"/>
            <a:chOff x="1001485" y="1195159"/>
            <a:chExt cx="9589731" cy="4980673"/>
          </a:xfrm>
        </p:grpSpPr>
        <p:pic>
          <p:nvPicPr>
            <p:cNvPr id="2050" name="Picture 2" descr="C:\Users\User\Desktop\RadPatt-lin.png"/>
            <p:cNvPicPr>
              <a:picLocks noChangeAspect="1" noChangeArrowheads="1"/>
            </p:cNvPicPr>
            <p:nvPr/>
          </p:nvPicPr>
          <p:blipFill>
            <a:blip r:embed="rId2"/>
            <a:srcRect/>
            <a:stretch>
              <a:fillRect/>
            </a:stretch>
          </p:blipFill>
          <p:spPr bwMode="auto">
            <a:xfrm>
              <a:off x="1001485" y="1195159"/>
              <a:ext cx="4789714" cy="4045405"/>
            </a:xfrm>
            <a:prstGeom prst="rect">
              <a:avLst/>
            </a:prstGeom>
            <a:noFill/>
          </p:spPr>
        </p:pic>
        <p:pic>
          <p:nvPicPr>
            <p:cNvPr id="2051" name="Picture 3" descr="C:\Users\User\Desktop\RadPatt-dB.png"/>
            <p:cNvPicPr>
              <a:picLocks noChangeAspect="1" noChangeArrowheads="1"/>
            </p:cNvPicPr>
            <p:nvPr/>
          </p:nvPicPr>
          <p:blipFill>
            <a:blip r:embed="rId3"/>
            <a:srcRect/>
            <a:stretch>
              <a:fillRect/>
            </a:stretch>
          </p:blipFill>
          <p:spPr bwMode="auto">
            <a:xfrm>
              <a:off x="5791201" y="1200065"/>
              <a:ext cx="4800015" cy="4054106"/>
            </a:xfrm>
            <a:prstGeom prst="rect">
              <a:avLst/>
            </a:prstGeom>
            <a:noFill/>
          </p:spPr>
        </p:pic>
        <p:sp>
          <p:nvSpPr>
            <p:cNvPr id="8" name="TextBox 7"/>
            <p:cNvSpPr txBox="1"/>
            <p:nvPr/>
          </p:nvSpPr>
          <p:spPr>
            <a:xfrm>
              <a:off x="2206170" y="5252502"/>
              <a:ext cx="7736115" cy="923330"/>
            </a:xfrm>
            <a:prstGeom prst="rect">
              <a:avLst/>
            </a:prstGeom>
            <a:noFill/>
          </p:spPr>
          <p:txBody>
            <a:bodyPr wrap="square" rtlCol="0">
              <a:spAutoFit/>
            </a:bodyPr>
            <a:lstStyle/>
            <a:p>
              <a:pPr algn="ctr"/>
              <a:r>
                <a:rPr lang="en-US" dirty="0" smtClean="0"/>
                <a:t>Radiation pattern of vertical half-wave dipole; vertical section. </a:t>
              </a:r>
              <a:r>
                <a:rPr lang="en-US" i="1" dirty="0" smtClean="0"/>
                <a:t>(left)</a:t>
              </a:r>
              <a:r>
                <a:rPr lang="en-US" dirty="0" smtClean="0"/>
                <a:t> radiation pattern in linear scale </a:t>
              </a:r>
            </a:p>
            <a:p>
              <a:pPr algn="ctr"/>
              <a:r>
                <a:rPr lang="en-US" i="1" dirty="0" smtClean="0"/>
                <a:t>(right) Gain </a:t>
              </a:r>
              <a:r>
                <a:rPr lang="en-US" dirty="0" smtClean="0"/>
                <a:t> in decibels isotropic (</a:t>
              </a:r>
              <a:r>
                <a:rPr lang="en-US" dirty="0" err="1" smtClean="0"/>
                <a:t>dBi</a:t>
              </a:r>
              <a:r>
                <a:rPr lang="en-US" dirty="0" smtClean="0"/>
                <a:t>)</a:t>
              </a:r>
              <a:endParaRPr lang="en-US" dirty="0"/>
            </a:p>
          </p:txBody>
        </p:sp>
      </p:grpSp>
      <p:sp>
        <p:nvSpPr>
          <p:cNvPr id="9" name="TextBox 8"/>
          <p:cNvSpPr txBox="1"/>
          <p:nvPr/>
        </p:nvSpPr>
        <p:spPr>
          <a:xfrm>
            <a:off x="304800" y="6211669"/>
            <a:ext cx="11713029" cy="646331"/>
          </a:xfrm>
          <a:prstGeom prst="rect">
            <a:avLst/>
          </a:prstGeom>
          <a:noFill/>
        </p:spPr>
        <p:txBody>
          <a:bodyPr wrap="square" rtlCol="0">
            <a:spAutoFit/>
          </a:bodyPr>
          <a:lstStyle/>
          <a:p>
            <a:r>
              <a:rPr lang="en-US" dirty="0" smtClean="0"/>
              <a:t>In a half-wave dipole the radiation is maximum perpendicular to the antenna, declining as (sin</a:t>
            </a:r>
            <a:r>
              <a:rPr lang="el-GR" dirty="0" smtClean="0"/>
              <a:t>θ</a:t>
            </a:r>
            <a:r>
              <a:rPr lang="en-US" dirty="0" smtClean="0"/>
              <a:t>)</a:t>
            </a:r>
            <a:r>
              <a:rPr lang="en-US" baseline="30000" dirty="0" smtClean="0"/>
              <a:t>2</a:t>
            </a:r>
            <a:r>
              <a:rPr lang="en-US" dirty="0" smtClean="0"/>
              <a:t> to zero on the axis. </a:t>
            </a:r>
            <a:endParaRPr lang="en-US" dirty="0"/>
          </a:p>
        </p:txBody>
      </p:sp>
    </p:spTree>
    <p:extLst>
      <p:ext uri="{BB962C8B-B14F-4D97-AF65-F5344CB8AC3E}">
        <p14:creationId xmlns:p14="http://schemas.microsoft.com/office/powerpoint/2010/main" val="6472899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25</a:t>
            </a:fld>
            <a:endParaRPr lang="en-US"/>
          </a:p>
        </p:txBody>
      </p:sp>
      <p:sp>
        <p:nvSpPr>
          <p:cNvPr id="7" name="TextBox 6"/>
          <p:cNvSpPr txBox="1"/>
          <p:nvPr/>
        </p:nvSpPr>
        <p:spPr>
          <a:xfrm>
            <a:off x="928914" y="217710"/>
            <a:ext cx="10319657" cy="707886"/>
          </a:xfrm>
          <a:prstGeom prst="rect">
            <a:avLst/>
          </a:prstGeom>
          <a:noFill/>
        </p:spPr>
        <p:txBody>
          <a:bodyPr wrap="square" rtlCol="0">
            <a:spAutoFit/>
          </a:bodyPr>
          <a:lstStyle/>
          <a:p>
            <a:pPr algn="ctr"/>
            <a:r>
              <a:rPr lang="en-US" sz="4000" dirty="0" smtClean="0"/>
              <a:t>Dipole Antenna with Varied Length </a:t>
            </a:r>
            <a:endParaRPr lang="en-US" sz="4000" dirty="0"/>
          </a:p>
        </p:txBody>
      </p:sp>
      <p:sp>
        <p:nvSpPr>
          <p:cNvPr id="4" name="Rectangle 3"/>
          <p:cNvSpPr/>
          <p:nvPr/>
        </p:nvSpPr>
        <p:spPr>
          <a:xfrm>
            <a:off x="595085" y="1261290"/>
            <a:ext cx="11176000" cy="3046988"/>
          </a:xfrm>
          <a:prstGeom prst="rect">
            <a:avLst/>
          </a:prstGeom>
        </p:spPr>
        <p:txBody>
          <a:bodyPr wrap="square">
            <a:spAutoFit/>
          </a:bodyPr>
          <a:lstStyle/>
          <a:p>
            <a:pPr algn="just">
              <a:buFont typeface="Arial" pitchFamily="34" charset="0"/>
              <a:buChar char="•"/>
            </a:pPr>
            <a:r>
              <a:rPr lang="en-US" sz="2400" dirty="0" smtClean="0"/>
              <a:t> If the length of the dipole antenna is changed then the radiation pattern is altered.</a:t>
            </a:r>
          </a:p>
          <a:p>
            <a:pPr algn="just">
              <a:buFont typeface="Arial" pitchFamily="34" charset="0"/>
              <a:buChar char="•"/>
            </a:pPr>
            <a:endParaRPr lang="en-US" sz="2400" dirty="0" smtClean="0"/>
          </a:p>
          <a:p>
            <a:pPr algn="just">
              <a:buFont typeface="Arial" pitchFamily="34" charset="0"/>
              <a:buChar char="•"/>
            </a:pPr>
            <a:r>
              <a:rPr lang="en-US" sz="2400" dirty="0" smtClean="0"/>
              <a:t> As the length of the antenna is extended it can be seen that the familiar figure of eight pattern changes to give main lobes and a few side lobes.</a:t>
            </a:r>
          </a:p>
          <a:p>
            <a:pPr algn="just">
              <a:buFont typeface="Arial" pitchFamily="34" charset="0"/>
              <a:buChar char="•"/>
            </a:pPr>
            <a:endParaRPr lang="en-US" sz="2400" dirty="0" smtClean="0"/>
          </a:p>
          <a:p>
            <a:pPr algn="just">
              <a:buFont typeface="Arial" pitchFamily="34" charset="0"/>
              <a:buChar char="•"/>
            </a:pPr>
            <a:r>
              <a:rPr lang="en-US" sz="2400" dirty="0" smtClean="0"/>
              <a:t> The main lobes move progressively towards the axis of the antenna as the length increases.</a:t>
            </a:r>
            <a:endParaRPr lang="en-US" sz="2400" dirty="0"/>
          </a:p>
        </p:txBody>
      </p:sp>
    </p:spTree>
    <p:extLst>
      <p:ext uri="{BB962C8B-B14F-4D97-AF65-F5344CB8AC3E}">
        <p14:creationId xmlns:p14="http://schemas.microsoft.com/office/powerpoint/2010/main" val="4021816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26</a:t>
            </a:fld>
            <a:endParaRPr lang="en-US"/>
          </a:p>
        </p:txBody>
      </p:sp>
      <p:sp>
        <p:nvSpPr>
          <p:cNvPr id="7" name="TextBox 6"/>
          <p:cNvSpPr txBox="1"/>
          <p:nvPr/>
        </p:nvSpPr>
        <p:spPr>
          <a:xfrm>
            <a:off x="928914" y="217710"/>
            <a:ext cx="10319657" cy="707886"/>
          </a:xfrm>
          <a:prstGeom prst="rect">
            <a:avLst/>
          </a:prstGeom>
          <a:noFill/>
        </p:spPr>
        <p:txBody>
          <a:bodyPr wrap="square" rtlCol="0">
            <a:spAutoFit/>
          </a:bodyPr>
          <a:lstStyle/>
          <a:p>
            <a:pPr algn="ctr"/>
            <a:r>
              <a:rPr lang="en-US" sz="4000" dirty="0" smtClean="0"/>
              <a:t>Dipole Antenna with Varied Length </a:t>
            </a:r>
            <a:endParaRPr lang="en-US" sz="4000" dirty="0"/>
          </a:p>
        </p:txBody>
      </p:sp>
      <p:pic>
        <p:nvPicPr>
          <p:cNvPr id="6" name="Picture 2"/>
          <p:cNvPicPr>
            <a:picLocks noChangeAspect="1" noChangeArrowheads="1"/>
          </p:cNvPicPr>
          <p:nvPr/>
        </p:nvPicPr>
        <p:blipFill>
          <a:blip r:embed="rId2"/>
          <a:srcRect l="21306" t="26587" r="34742" b="26984"/>
          <a:stretch>
            <a:fillRect/>
          </a:stretch>
        </p:blipFill>
        <p:spPr bwMode="auto">
          <a:xfrm>
            <a:off x="2070190" y="1418662"/>
            <a:ext cx="8272460" cy="4579257"/>
          </a:xfrm>
          <a:prstGeom prst="rect">
            <a:avLst/>
          </a:prstGeom>
          <a:noFill/>
          <a:ln w="9525">
            <a:noFill/>
            <a:miter lim="800000"/>
            <a:headEnd/>
            <a:tailEnd/>
          </a:ln>
          <a:effectLst/>
        </p:spPr>
      </p:pic>
    </p:spTree>
    <p:extLst>
      <p:ext uri="{BB962C8B-B14F-4D97-AF65-F5344CB8AC3E}">
        <p14:creationId xmlns:p14="http://schemas.microsoft.com/office/powerpoint/2010/main" val="35066209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27</a:t>
            </a:fld>
            <a:endParaRPr lang="en-US"/>
          </a:p>
        </p:txBody>
      </p:sp>
      <p:sp>
        <p:nvSpPr>
          <p:cNvPr id="7" name="TextBox 6"/>
          <p:cNvSpPr txBox="1"/>
          <p:nvPr/>
        </p:nvSpPr>
        <p:spPr>
          <a:xfrm>
            <a:off x="943429" y="0"/>
            <a:ext cx="10319657" cy="1323439"/>
          </a:xfrm>
          <a:prstGeom prst="rect">
            <a:avLst/>
          </a:prstGeom>
          <a:noFill/>
        </p:spPr>
        <p:txBody>
          <a:bodyPr wrap="square" rtlCol="0">
            <a:spAutoFit/>
          </a:bodyPr>
          <a:lstStyle/>
          <a:p>
            <a:pPr algn="ctr"/>
            <a:r>
              <a:rPr lang="en-US" sz="4000" dirty="0" smtClean="0"/>
              <a:t>Advantages and Disadvantages</a:t>
            </a:r>
          </a:p>
          <a:p>
            <a:pPr algn="ctr"/>
            <a:r>
              <a:rPr lang="en-US" sz="4000" dirty="0" smtClean="0"/>
              <a:t> </a:t>
            </a:r>
          </a:p>
        </p:txBody>
      </p:sp>
      <p:sp>
        <p:nvSpPr>
          <p:cNvPr id="4" name="Rectangle 3"/>
          <p:cNvSpPr/>
          <p:nvPr/>
        </p:nvSpPr>
        <p:spPr>
          <a:xfrm>
            <a:off x="638628" y="1185039"/>
            <a:ext cx="11132458" cy="3539430"/>
          </a:xfrm>
          <a:prstGeom prst="rect">
            <a:avLst/>
          </a:prstGeom>
        </p:spPr>
        <p:txBody>
          <a:bodyPr wrap="square">
            <a:spAutoFit/>
          </a:bodyPr>
          <a:lstStyle/>
          <a:p>
            <a:pPr>
              <a:buFont typeface="Arial" pitchFamily="34" charset="0"/>
              <a:buChar char="•"/>
            </a:pPr>
            <a:r>
              <a:rPr lang="en-US" sz="2800" dirty="0" smtClean="0"/>
              <a:t> Input impedance is not sensitive.</a:t>
            </a:r>
          </a:p>
          <a:p>
            <a:pPr>
              <a:buFont typeface="Arial" pitchFamily="34" charset="0"/>
              <a:buChar char="•"/>
            </a:pPr>
            <a:r>
              <a:rPr lang="en-US" sz="2800" dirty="0" smtClean="0"/>
              <a:t> Matches well with transmission line impedance.</a:t>
            </a:r>
          </a:p>
          <a:p>
            <a:pPr>
              <a:buFont typeface="Arial" pitchFamily="34" charset="0"/>
              <a:buChar char="•"/>
            </a:pPr>
            <a:r>
              <a:rPr lang="en-US" sz="2800" dirty="0" smtClean="0"/>
              <a:t> Has reasonable length.</a:t>
            </a:r>
          </a:p>
          <a:p>
            <a:pPr>
              <a:buFont typeface="Arial" pitchFamily="34" charset="0"/>
              <a:buChar char="•"/>
            </a:pPr>
            <a:r>
              <a:rPr lang="en-US" sz="2800" dirty="0" smtClean="0"/>
              <a:t> Length of the antenna matches with size and directivity.</a:t>
            </a:r>
          </a:p>
          <a:p>
            <a:endParaRPr lang="en-US" sz="2800" dirty="0" smtClean="0"/>
          </a:p>
          <a:p>
            <a:endParaRPr lang="en-US" sz="2800" dirty="0" smtClean="0"/>
          </a:p>
          <a:p>
            <a:pPr>
              <a:buFont typeface="Arial" pitchFamily="34" charset="0"/>
              <a:buChar char="•"/>
            </a:pPr>
            <a:r>
              <a:rPr lang="en-US" sz="2800" dirty="0" smtClean="0"/>
              <a:t> Not much effective due to single element.</a:t>
            </a:r>
          </a:p>
          <a:p>
            <a:pPr>
              <a:buFont typeface="Arial" pitchFamily="34" charset="0"/>
              <a:buChar char="•"/>
            </a:pPr>
            <a:r>
              <a:rPr lang="en-US" sz="2800" dirty="0" smtClean="0"/>
              <a:t> It can work better only with a combination.</a:t>
            </a:r>
            <a:endParaRPr lang="en-US" sz="2800" dirty="0"/>
          </a:p>
        </p:txBody>
      </p:sp>
    </p:spTree>
    <p:extLst>
      <p:ext uri="{BB962C8B-B14F-4D97-AF65-F5344CB8AC3E}">
        <p14:creationId xmlns:p14="http://schemas.microsoft.com/office/powerpoint/2010/main" val="6282838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28</a:t>
            </a:fld>
            <a:endParaRPr lang="en-US"/>
          </a:p>
        </p:txBody>
      </p:sp>
      <p:sp>
        <p:nvSpPr>
          <p:cNvPr id="7" name="TextBox 6"/>
          <p:cNvSpPr txBox="1"/>
          <p:nvPr/>
        </p:nvSpPr>
        <p:spPr>
          <a:xfrm>
            <a:off x="943429" y="0"/>
            <a:ext cx="10319657" cy="707886"/>
          </a:xfrm>
          <a:prstGeom prst="rect">
            <a:avLst/>
          </a:prstGeom>
          <a:noFill/>
        </p:spPr>
        <p:txBody>
          <a:bodyPr wrap="square" rtlCol="0">
            <a:spAutoFit/>
          </a:bodyPr>
          <a:lstStyle/>
          <a:p>
            <a:pPr algn="ctr"/>
            <a:r>
              <a:rPr lang="en-US" sz="4000" dirty="0" smtClean="0"/>
              <a:t>Applications</a:t>
            </a:r>
          </a:p>
        </p:txBody>
      </p:sp>
      <p:sp>
        <p:nvSpPr>
          <p:cNvPr id="4" name="Rectangle 3"/>
          <p:cNvSpPr/>
          <p:nvPr/>
        </p:nvSpPr>
        <p:spPr>
          <a:xfrm>
            <a:off x="638628" y="1185039"/>
            <a:ext cx="11350172" cy="1815882"/>
          </a:xfrm>
          <a:prstGeom prst="rect">
            <a:avLst/>
          </a:prstGeom>
        </p:spPr>
        <p:txBody>
          <a:bodyPr wrap="square">
            <a:spAutoFit/>
          </a:bodyPr>
          <a:lstStyle/>
          <a:p>
            <a:pPr algn="just">
              <a:buFont typeface="Arial" pitchFamily="34" charset="0"/>
              <a:buChar char="•"/>
            </a:pPr>
            <a:r>
              <a:rPr lang="en-US" sz="2800" dirty="0" smtClean="0"/>
              <a:t> Used in radio receivers (FM-broadcast-receiving antennas).</a:t>
            </a:r>
          </a:p>
          <a:p>
            <a:pPr algn="just">
              <a:buFont typeface="Arial" pitchFamily="34" charset="0"/>
              <a:buChar char="•"/>
            </a:pPr>
            <a:r>
              <a:rPr lang="en-US" sz="2800" dirty="0" smtClean="0"/>
              <a:t> Used in television receivers (rabbit ear TV antenna).</a:t>
            </a:r>
          </a:p>
          <a:p>
            <a:pPr algn="just">
              <a:buFont typeface="Arial" pitchFamily="34" charset="0"/>
              <a:buChar char="•"/>
            </a:pPr>
            <a:r>
              <a:rPr lang="en-US" sz="2800" dirty="0" smtClean="0"/>
              <a:t> When employed with others, used for wide variety of applications.</a:t>
            </a:r>
            <a:endParaRPr lang="en-US" sz="2800" dirty="0"/>
          </a:p>
        </p:txBody>
      </p:sp>
      <p:pic>
        <p:nvPicPr>
          <p:cNvPr id="18435" name="Picture 3"/>
          <p:cNvPicPr>
            <a:picLocks noChangeAspect="1" noChangeArrowheads="1"/>
          </p:cNvPicPr>
          <p:nvPr/>
        </p:nvPicPr>
        <p:blipFill>
          <a:blip r:embed="rId2"/>
          <a:srcRect l="70167" t="16071" r="3842" b="8730"/>
          <a:stretch>
            <a:fillRect/>
          </a:stretch>
        </p:blipFill>
        <p:spPr bwMode="auto">
          <a:xfrm>
            <a:off x="9419771" y="2750022"/>
            <a:ext cx="2772229" cy="4107978"/>
          </a:xfrm>
          <a:prstGeom prst="rect">
            <a:avLst/>
          </a:prstGeom>
          <a:noFill/>
          <a:ln w="9525">
            <a:noFill/>
            <a:miter lim="800000"/>
            <a:headEnd/>
            <a:tailEnd/>
          </a:ln>
          <a:effectLst/>
        </p:spPr>
      </p:pic>
    </p:spTree>
    <p:extLst>
      <p:ext uri="{BB962C8B-B14F-4D97-AF65-F5344CB8AC3E}">
        <p14:creationId xmlns:p14="http://schemas.microsoft.com/office/powerpoint/2010/main" val="34005399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29</a:t>
            </a:fld>
            <a:endParaRPr lang="en-US"/>
          </a:p>
        </p:txBody>
      </p:sp>
      <p:sp>
        <p:nvSpPr>
          <p:cNvPr id="5" name="TextBox 4"/>
          <p:cNvSpPr txBox="1"/>
          <p:nvPr/>
        </p:nvSpPr>
        <p:spPr>
          <a:xfrm>
            <a:off x="972745" y="1926090"/>
            <a:ext cx="10319657" cy="707886"/>
          </a:xfrm>
          <a:prstGeom prst="rect">
            <a:avLst/>
          </a:prstGeom>
          <a:noFill/>
        </p:spPr>
        <p:txBody>
          <a:bodyPr wrap="square" rtlCol="0">
            <a:spAutoFit/>
          </a:bodyPr>
          <a:lstStyle/>
          <a:p>
            <a:pPr algn="ctr"/>
            <a:r>
              <a:rPr lang="en-US" sz="4000" dirty="0" smtClean="0"/>
              <a:t>Transmission line</a:t>
            </a:r>
            <a:endParaRPr lang="en-US" sz="4000" dirty="0"/>
          </a:p>
        </p:txBody>
      </p:sp>
    </p:spTree>
    <p:extLst>
      <p:ext uri="{BB962C8B-B14F-4D97-AF65-F5344CB8AC3E}">
        <p14:creationId xmlns:p14="http://schemas.microsoft.com/office/powerpoint/2010/main" val="3454403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a:t>
            </a:fld>
            <a:endParaRPr lang="en-US"/>
          </a:p>
        </p:txBody>
      </p:sp>
      <p:sp>
        <p:nvSpPr>
          <p:cNvPr id="5" name="TextBox 4"/>
          <p:cNvSpPr txBox="1"/>
          <p:nvPr/>
        </p:nvSpPr>
        <p:spPr>
          <a:xfrm>
            <a:off x="1117600" y="1582058"/>
            <a:ext cx="10319657" cy="707886"/>
          </a:xfrm>
          <a:prstGeom prst="rect">
            <a:avLst/>
          </a:prstGeom>
          <a:noFill/>
        </p:spPr>
        <p:txBody>
          <a:bodyPr wrap="square" rtlCol="0">
            <a:spAutoFit/>
          </a:bodyPr>
          <a:lstStyle/>
          <a:p>
            <a:pPr algn="ctr"/>
            <a:r>
              <a:rPr lang="en-US" sz="4000" dirty="0" smtClean="0"/>
              <a:t>Dipole Antenna</a:t>
            </a:r>
            <a:endParaRPr lang="en-US" sz="4000" dirty="0"/>
          </a:p>
        </p:txBody>
      </p:sp>
    </p:spTree>
    <p:extLst>
      <p:ext uri="{BB962C8B-B14F-4D97-AF65-F5344CB8AC3E}">
        <p14:creationId xmlns:p14="http://schemas.microsoft.com/office/powerpoint/2010/main" val="1550939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30858" y="1481329"/>
            <a:ext cx="10251541" cy="4525963"/>
          </a:xfrm>
        </p:spPr>
        <p:txBody>
          <a:bodyPr/>
          <a:lstStyle/>
          <a:p>
            <a:endParaRPr lang="en-US" dirty="0" smtClean="0"/>
          </a:p>
          <a:p>
            <a:r>
              <a:rPr lang="en-US" dirty="0" smtClean="0"/>
              <a:t>Two parallel wire transmission line</a:t>
            </a:r>
          </a:p>
          <a:p>
            <a:r>
              <a:rPr lang="en-US" dirty="0" smtClean="0"/>
              <a:t>Co-axial transmission line</a:t>
            </a:r>
          </a:p>
          <a:p>
            <a:r>
              <a:rPr lang="en-US" dirty="0" err="1" smtClean="0"/>
              <a:t>Microstrip</a:t>
            </a:r>
            <a:r>
              <a:rPr lang="en-US" dirty="0" smtClean="0"/>
              <a:t> transmission line</a:t>
            </a: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30</a:t>
            </a:fld>
            <a:endParaRPr lang="en-US"/>
          </a:p>
        </p:txBody>
      </p:sp>
      <p:sp>
        <p:nvSpPr>
          <p:cNvPr id="5" name="TextBox 4"/>
          <p:cNvSpPr txBox="1"/>
          <p:nvPr/>
        </p:nvSpPr>
        <p:spPr>
          <a:xfrm>
            <a:off x="609600" y="372790"/>
            <a:ext cx="10319657" cy="707886"/>
          </a:xfrm>
          <a:prstGeom prst="rect">
            <a:avLst/>
          </a:prstGeom>
          <a:noFill/>
        </p:spPr>
        <p:txBody>
          <a:bodyPr wrap="square" rtlCol="0">
            <a:spAutoFit/>
          </a:bodyPr>
          <a:lstStyle/>
          <a:p>
            <a:pPr algn="ctr"/>
            <a:r>
              <a:rPr lang="en-US" sz="4000" dirty="0" smtClean="0"/>
              <a:t>Transmission line</a:t>
            </a:r>
            <a:endParaRPr lang="en-US" sz="4000" dirty="0"/>
          </a:p>
        </p:txBody>
      </p:sp>
    </p:spTree>
    <p:extLst>
      <p:ext uri="{BB962C8B-B14F-4D97-AF65-F5344CB8AC3E}">
        <p14:creationId xmlns:p14="http://schemas.microsoft.com/office/powerpoint/2010/main" val="3450990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29" t="13683" r="31359" b="53112"/>
          <a:stretch/>
        </p:blipFill>
        <p:spPr>
          <a:xfrm>
            <a:off x="199176" y="1213163"/>
            <a:ext cx="11738530" cy="3204927"/>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31</a:t>
            </a:fld>
            <a:endParaRPr lang="en-US"/>
          </a:p>
        </p:txBody>
      </p:sp>
    </p:spTree>
    <p:extLst>
      <p:ext uri="{BB962C8B-B14F-4D97-AF65-F5344CB8AC3E}">
        <p14:creationId xmlns:p14="http://schemas.microsoft.com/office/powerpoint/2010/main" val="3626228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524" t="8282" r="45354" b="7504"/>
          <a:stretch/>
        </p:blipFill>
        <p:spPr>
          <a:xfrm>
            <a:off x="2731126" y="275772"/>
            <a:ext cx="7119043" cy="6231014"/>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32</a:t>
            </a:fld>
            <a:endParaRPr lang="en-US"/>
          </a:p>
        </p:txBody>
      </p:sp>
    </p:spTree>
    <p:extLst>
      <p:ext uri="{BB962C8B-B14F-4D97-AF65-F5344CB8AC3E}">
        <p14:creationId xmlns:p14="http://schemas.microsoft.com/office/powerpoint/2010/main" val="102700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491" t="21684" r="36310" b="36309"/>
          <a:stretch/>
        </p:blipFill>
        <p:spPr>
          <a:xfrm>
            <a:off x="328942" y="1077362"/>
            <a:ext cx="10817380" cy="4246075"/>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33</a:t>
            </a:fld>
            <a:endParaRPr lang="en-US"/>
          </a:p>
        </p:txBody>
      </p:sp>
    </p:spTree>
    <p:extLst>
      <p:ext uri="{BB962C8B-B14F-4D97-AF65-F5344CB8AC3E}">
        <p14:creationId xmlns:p14="http://schemas.microsoft.com/office/powerpoint/2010/main" val="3152293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830" t="28885" r="36873" b="46110"/>
          <a:stretch/>
        </p:blipFill>
        <p:spPr>
          <a:xfrm>
            <a:off x="223026" y="1267482"/>
            <a:ext cx="11794350" cy="3223037"/>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34</a:t>
            </a:fld>
            <a:endParaRPr lang="en-US"/>
          </a:p>
        </p:txBody>
      </p:sp>
    </p:spTree>
    <p:extLst>
      <p:ext uri="{BB962C8B-B14F-4D97-AF65-F5344CB8AC3E}">
        <p14:creationId xmlns:p14="http://schemas.microsoft.com/office/powerpoint/2010/main" val="795387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t="47287" r="32259" b="8905"/>
          <a:stretch/>
        </p:blipFill>
        <p:spPr>
          <a:xfrm>
            <a:off x="457004" y="1176951"/>
            <a:ext cx="11548103" cy="4200807"/>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35</a:t>
            </a:fld>
            <a:endParaRPr lang="en-US"/>
          </a:p>
        </p:txBody>
      </p:sp>
    </p:spTree>
    <p:extLst>
      <p:ext uri="{BB962C8B-B14F-4D97-AF65-F5344CB8AC3E}">
        <p14:creationId xmlns:p14="http://schemas.microsoft.com/office/powerpoint/2010/main" val="2687107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524" t="8282" r="45354" b="7504"/>
          <a:stretch/>
        </p:blipFill>
        <p:spPr>
          <a:xfrm>
            <a:off x="6461156" y="1842021"/>
            <a:ext cx="5730844" cy="5015979"/>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36</a:t>
            </a:fld>
            <a:endParaRPr lang="en-US"/>
          </a:p>
        </p:txBody>
      </p:sp>
      <p:pic>
        <p:nvPicPr>
          <p:cNvPr id="6" name="Picture 5"/>
          <p:cNvPicPr>
            <a:picLocks noChangeAspect="1"/>
          </p:cNvPicPr>
          <p:nvPr/>
        </p:nvPicPr>
        <p:blipFill rotWithShape="1">
          <a:blip r:embed="rId3"/>
          <a:srcRect l="2422" t="22884" r="44274" b="49074"/>
          <a:stretch/>
        </p:blipFill>
        <p:spPr>
          <a:xfrm>
            <a:off x="0" y="0"/>
            <a:ext cx="8504631" cy="2516677"/>
          </a:xfrm>
          <a:prstGeom prst="rect">
            <a:avLst/>
          </a:prstGeom>
        </p:spPr>
      </p:pic>
    </p:spTree>
    <p:extLst>
      <p:ext uri="{BB962C8B-B14F-4D97-AF65-F5344CB8AC3E}">
        <p14:creationId xmlns:p14="http://schemas.microsoft.com/office/powerpoint/2010/main" val="199422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5967" t="42087" r="38223" b="7905"/>
          <a:stretch/>
        </p:blipFill>
        <p:spPr>
          <a:xfrm>
            <a:off x="645814" y="702414"/>
            <a:ext cx="10569155" cy="5327194"/>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37</a:t>
            </a:fld>
            <a:endParaRPr lang="en-US"/>
          </a:p>
        </p:txBody>
      </p:sp>
    </p:spTree>
    <p:extLst>
      <p:ext uri="{BB962C8B-B14F-4D97-AF65-F5344CB8AC3E}">
        <p14:creationId xmlns:p14="http://schemas.microsoft.com/office/powerpoint/2010/main" val="944398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491" t="21684" r="36310" b="36309"/>
          <a:stretch/>
        </p:blipFill>
        <p:spPr>
          <a:xfrm>
            <a:off x="328942" y="1077362"/>
            <a:ext cx="10817380" cy="4246075"/>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38</a:t>
            </a:fld>
            <a:endParaRPr lang="en-US"/>
          </a:p>
        </p:txBody>
      </p:sp>
    </p:spTree>
    <p:extLst>
      <p:ext uri="{BB962C8B-B14F-4D97-AF65-F5344CB8AC3E}">
        <p14:creationId xmlns:p14="http://schemas.microsoft.com/office/powerpoint/2010/main" val="3634240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4279" t="22284" r="36648" b="45710"/>
          <a:stretch/>
        </p:blipFill>
        <p:spPr>
          <a:xfrm>
            <a:off x="155987" y="1149790"/>
            <a:ext cx="11927371" cy="3635009"/>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39</a:t>
            </a:fld>
            <a:endParaRPr lang="en-US"/>
          </a:p>
        </p:txBody>
      </p:sp>
    </p:spTree>
    <p:extLst>
      <p:ext uri="{BB962C8B-B14F-4D97-AF65-F5344CB8AC3E}">
        <p14:creationId xmlns:p14="http://schemas.microsoft.com/office/powerpoint/2010/main" val="3997952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a:t>
            </a:fld>
            <a:endParaRPr lang="en-US"/>
          </a:p>
        </p:txBody>
      </p:sp>
      <p:pic>
        <p:nvPicPr>
          <p:cNvPr id="6" name="Picture 4"/>
          <p:cNvPicPr>
            <a:picLocks noChangeAspect="1" noChangeArrowheads="1"/>
          </p:cNvPicPr>
          <p:nvPr/>
        </p:nvPicPr>
        <p:blipFill>
          <a:blip r:embed="rId2"/>
          <a:srcRect l="10845" t="11657" r="11960" b="21677"/>
          <a:stretch>
            <a:fillRect/>
          </a:stretch>
        </p:blipFill>
        <p:spPr bwMode="auto">
          <a:xfrm>
            <a:off x="-453" y="755260"/>
            <a:ext cx="12017829" cy="5835247"/>
          </a:xfrm>
          <a:prstGeom prst="rect">
            <a:avLst/>
          </a:prstGeom>
          <a:noFill/>
          <a:ln w="9525">
            <a:noFill/>
            <a:miter lim="800000"/>
            <a:headEnd/>
            <a:tailEnd/>
          </a:ln>
          <a:effectLst/>
        </p:spPr>
      </p:pic>
      <p:sp>
        <p:nvSpPr>
          <p:cNvPr id="7" name="TextBox 6"/>
          <p:cNvSpPr txBox="1"/>
          <p:nvPr/>
        </p:nvSpPr>
        <p:spPr>
          <a:xfrm>
            <a:off x="1102655" y="105517"/>
            <a:ext cx="10319657" cy="707886"/>
          </a:xfrm>
          <a:prstGeom prst="rect">
            <a:avLst/>
          </a:prstGeom>
          <a:noFill/>
        </p:spPr>
        <p:txBody>
          <a:bodyPr wrap="square" rtlCol="0">
            <a:spAutoFit/>
          </a:bodyPr>
          <a:lstStyle/>
          <a:p>
            <a:pPr algn="ctr"/>
            <a:r>
              <a:rPr lang="en-US" sz="4000" dirty="0" smtClean="0"/>
              <a:t>Half Wave Dipole Antenna</a:t>
            </a:r>
            <a:endParaRPr lang="en-US" sz="4000" dirty="0"/>
          </a:p>
        </p:txBody>
      </p:sp>
    </p:spTree>
    <p:extLst>
      <p:ext uri="{BB962C8B-B14F-4D97-AF65-F5344CB8AC3E}">
        <p14:creationId xmlns:p14="http://schemas.microsoft.com/office/powerpoint/2010/main" val="1992800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40</a:t>
            </a:fld>
            <a:endParaRPr lang="en-US"/>
          </a:p>
        </p:txBody>
      </p:sp>
      <p:sp>
        <p:nvSpPr>
          <p:cNvPr id="5" name="TextBox 4"/>
          <p:cNvSpPr txBox="1"/>
          <p:nvPr/>
        </p:nvSpPr>
        <p:spPr>
          <a:xfrm>
            <a:off x="855050" y="1944197"/>
            <a:ext cx="10319657" cy="707886"/>
          </a:xfrm>
          <a:prstGeom prst="rect">
            <a:avLst/>
          </a:prstGeom>
          <a:noFill/>
        </p:spPr>
        <p:txBody>
          <a:bodyPr wrap="square" rtlCol="0">
            <a:spAutoFit/>
          </a:bodyPr>
          <a:lstStyle/>
          <a:p>
            <a:pPr algn="ctr"/>
            <a:r>
              <a:rPr lang="en-US" sz="4000" dirty="0" smtClean="0"/>
              <a:t>Transmission line equation</a:t>
            </a:r>
            <a:endParaRPr lang="en-US" sz="4000" dirty="0"/>
          </a:p>
        </p:txBody>
      </p:sp>
    </p:spTree>
    <p:extLst>
      <p:ext uri="{BB962C8B-B14F-4D97-AF65-F5344CB8AC3E}">
        <p14:creationId xmlns:p14="http://schemas.microsoft.com/office/powerpoint/2010/main" val="1792878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smtClean="0"/>
              <a:t>Based on transmission line equations one can identify parameters of </a:t>
            </a:r>
            <a:r>
              <a:rPr lang="en-US" dirty="0" err="1" smtClean="0"/>
              <a:t>Tx</a:t>
            </a:r>
            <a:r>
              <a:rPr lang="en-US" dirty="0" smtClean="0"/>
              <a:t> line.</a:t>
            </a:r>
          </a:p>
          <a:p>
            <a:pPr marL="624078" indent="-514350">
              <a:buAutoNum type="arabicPeriod"/>
            </a:pPr>
            <a:r>
              <a:rPr lang="en-US" dirty="0" smtClean="0"/>
              <a:t>Characteristic impedance</a:t>
            </a:r>
          </a:p>
          <a:p>
            <a:pPr marL="624078" indent="-514350">
              <a:buAutoNum type="arabicPeriod"/>
            </a:pPr>
            <a:r>
              <a:rPr lang="en-US" dirty="0" smtClean="0"/>
              <a:t>Propagation constant</a:t>
            </a:r>
          </a:p>
          <a:p>
            <a:pPr marL="624078" indent="-514350">
              <a:buAutoNum type="arabicPeriod"/>
            </a:pPr>
            <a:r>
              <a:rPr lang="en-US" dirty="0" smtClean="0"/>
              <a:t>Phase constant</a:t>
            </a:r>
          </a:p>
          <a:p>
            <a:pPr marL="624078" indent="-514350">
              <a:buAutoNum type="arabicPeriod"/>
            </a:pPr>
            <a:r>
              <a:rPr lang="en-US" dirty="0" smtClean="0"/>
              <a:t>Attenuation constant</a:t>
            </a:r>
          </a:p>
          <a:p>
            <a:pPr marL="624078" indent="-514350">
              <a:buAutoNum type="arabicPeriod"/>
            </a:pPr>
            <a:r>
              <a:rPr lang="en-US" dirty="0" smtClean="0"/>
              <a:t>Reflection co-efficient</a:t>
            </a:r>
          </a:p>
          <a:p>
            <a:pPr marL="624078" indent="-514350">
              <a:buAutoNum type="arabicPeriod"/>
            </a:pPr>
            <a:r>
              <a:rPr lang="en-US" dirty="0" smtClean="0"/>
              <a:t>And VSWR</a:t>
            </a: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41</a:t>
            </a:fld>
            <a:endParaRPr lang="en-US"/>
          </a:p>
        </p:txBody>
      </p:sp>
      <p:sp>
        <p:nvSpPr>
          <p:cNvPr id="5" name="TextBox 4"/>
          <p:cNvSpPr txBox="1"/>
          <p:nvPr/>
        </p:nvSpPr>
        <p:spPr>
          <a:xfrm>
            <a:off x="609600" y="486589"/>
            <a:ext cx="10319657" cy="707886"/>
          </a:xfrm>
          <a:prstGeom prst="rect">
            <a:avLst/>
          </a:prstGeom>
          <a:noFill/>
        </p:spPr>
        <p:txBody>
          <a:bodyPr wrap="square" rtlCol="0">
            <a:spAutoFit/>
          </a:bodyPr>
          <a:lstStyle/>
          <a:p>
            <a:pPr algn="ctr"/>
            <a:r>
              <a:rPr lang="en-US" sz="4000" dirty="0" smtClean="0"/>
              <a:t>Transmission line equation</a:t>
            </a:r>
            <a:endParaRPr lang="en-US" sz="4000" dirty="0"/>
          </a:p>
        </p:txBody>
      </p:sp>
    </p:spTree>
    <p:extLst>
      <p:ext uri="{BB962C8B-B14F-4D97-AF65-F5344CB8AC3E}">
        <p14:creationId xmlns:p14="http://schemas.microsoft.com/office/powerpoint/2010/main" val="3505292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t="7282" r="24383" b="23507"/>
          <a:stretch/>
        </p:blipFill>
        <p:spPr>
          <a:xfrm>
            <a:off x="0" y="170107"/>
            <a:ext cx="12115746" cy="6237838"/>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42</a:t>
            </a:fld>
            <a:endParaRPr lang="en-US"/>
          </a:p>
        </p:txBody>
      </p:sp>
    </p:spTree>
    <p:extLst>
      <p:ext uri="{BB962C8B-B14F-4D97-AF65-F5344CB8AC3E}">
        <p14:creationId xmlns:p14="http://schemas.microsoft.com/office/powerpoint/2010/main" val="4131919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43</a:t>
            </a:fld>
            <a:endParaRPr lang="en-US"/>
          </a:p>
        </p:txBody>
      </p:sp>
      <p:pic>
        <p:nvPicPr>
          <p:cNvPr id="4" name="Content Placeholder 3"/>
          <p:cNvPicPr>
            <a:picLocks noGrp="1" noChangeAspect="1"/>
          </p:cNvPicPr>
          <p:nvPr>
            <p:ph idx="1"/>
          </p:nvPr>
        </p:nvPicPr>
        <p:blipFill rotWithShape="1">
          <a:blip r:embed="rId2"/>
          <a:srcRect l="8893" t="17883" r="45987" b="42910"/>
          <a:stretch/>
        </p:blipFill>
        <p:spPr>
          <a:xfrm>
            <a:off x="1041149" y="1176950"/>
            <a:ext cx="10131886" cy="4952245"/>
          </a:xfrm>
          <a:prstGeom prst="rect">
            <a:avLst/>
          </a:prstGeom>
        </p:spPr>
      </p:pic>
    </p:spTree>
    <p:extLst>
      <p:ext uri="{BB962C8B-B14F-4D97-AF65-F5344CB8AC3E}">
        <p14:creationId xmlns:p14="http://schemas.microsoft.com/office/powerpoint/2010/main" val="3623840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44</a:t>
            </a:fld>
            <a:endParaRPr lang="en-US"/>
          </a:p>
        </p:txBody>
      </p:sp>
      <p:pic>
        <p:nvPicPr>
          <p:cNvPr id="4" name="Content Placeholder 3"/>
          <p:cNvPicPr>
            <a:picLocks noGrp="1" noChangeAspect="1"/>
          </p:cNvPicPr>
          <p:nvPr>
            <p:ph idx="1"/>
          </p:nvPr>
        </p:nvPicPr>
        <p:blipFill rotWithShape="1">
          <a:blip r:embed="rId2"/>
          <a:srcRect l="1128" t="14282" r="38337" b="26507"/>
          <a:stretch/>
        </p:blipFill>
        <p:spPr>
          <a:xfrm>
            <a:off x="0" y="190123"/>
            <a:ext cx="12017376" cy="6611790"/>
          </a:xfrm>
          <a:prstGeom prst="rect">
            <a:avLst/>
          </a:prstGeom>
        </p:spPr>
      </p:pic>
    </p:spTree>
    <p:extLst>
      <p:ext uri="{BB962C8B-B14F-4D97-AF65-F5344CB8AC3E}">
        <p14:creationId xmlns:p14="http://schemas.microsoft.com/office/powerpoint/2010/main" val="1371424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45</a:t>
            </a:fld>
            <a:endParaRPr lang="en-US"/>
          </a:p>
        </p:txBody>
      </p:sp>
      <p:pic>
        <p:nvPicPr>
          <p:cNvPr id="7" name="Picture 6"/>
          <p:cNvPicPr>
            <a:picLocks noChangeAspect="1"/>
          </p:cNvPicPr>
          <p:nvPr/>
        </p:nvPicPr>
        <p:blipFill rotWithShape="1">
          <a:blip r:embed="rId2"/>
          <a:srcRect l="3620" t="20831" r="55643" b="45338"/>
          <a:stretch/>
        </p:blipFill>
        <p:spPr>
          <a:xfrm>
            <a:off x="461725" y="715224"/>
            <a:ext cx="10950150" cy="5115208"/>
          </a:xfrm>
          <a:prstGeom prst="rect">
            <a:avLst/>
          </a:prstGeom>
        </p:spPr>
      </p:pic>
    </p:spTree>
    <p:extLst>
      <p:ext uri="{BB962C8B-B14F-4D97-AF65-F5344CB8AC3E}">
        <p14:creationId xmlns:p14="http://schemas.microsoft.com/office/powerpoint/2010/main" val="12914590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46</a:t>
            </a:fld>
            <a:endParaRPr lang="en-US"/>
          </a:p>
        </p:txBody>
      </p:sp>
      <p:pic>
        <p:nvPicPr>
          <p:cNvPr id="4" name="Content Placeholder 3"/>
          <p:cNvPicPr>
            <a:picLocks noGrp="1" noChangeAspect="1"/>
          </p:cNvPicPr>
          <p:nvPr>
            <p:ph idx="1"/>
          </p:nvPr>
        </p:nvPicPr>
        <p:blipFill rotWithShape="1">
          <a:blip r:embed="rId2"/>
          <a:srcRect l="4505" t="25885" r="56788" b="34108"/>
          <a:stretch/>
        </p:blipFill>
        <p:spPr>
          <a:xfrm>
            <a:off x="552261" y="295187"/>
            <a:ext cx="10827945" cy="6295320"/>
          </a:xfrm>
          <a:prstGeom prst="rect">
            <a:avLst/>
          </a:prstGeom>
        </p:spPr>
      </p:pic>
    </p:spTree>
    <p:extLst>
      <p:ext uri="{BB962C8B-B14F-4D97-AF65-F5344CB8AC3E}">
        <p14:creationId xmlns:p14="http://schemas.microsoft.com/office/powerpoint/2010/main" val="413084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47</a:t>
            </a:fld>
            <a:endParaRPr lang="en-US"/>
          </a:p>
        </p:txBody>
      </p:sp>
      <p:pic>
        <p:nvPicPr>
          <p:cNvPr id="4" name="Content Placeholder 3"/>
          <p:cNvPicPr>
            <a:picLocks noGrp="1" noChangeAspect="1"/>
          </p:cNvPicPr>
          <p:nvPr>
            <p:ph idx="1"/>
          </p:nvPr>
        </p:nvPicPr>
        <p:blipFill rotWithShape="1">
          <a:blip r:embed="rId2"/>
          <a:srcRect l="4505" t="22684" r="51950" b="38109"/>
          <a:stretch/>
        </p:blipFill>
        <p:spPr>
          <a:xfrm>
            <a:off x="144855" y="289712"/>
            <a:ext cx="11787612" cy="5969953"/>
          </a:xfrm>
          <a:prstGeom prst="rect">
            <a:avLst/>
          </a:prstGeom>
        </p:spPr>
      </p:pic>
    </p:spTree>
    <p:extLst>
      <p:ext uri="{BB962C8B-B14F-4D97-AF65-F5344CB8AC3E}">
        <p14:creationId xmlns:p14="http://schemas.microsoft.com/office/powerpoint/2010/main" val="4140750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48</a:t>
            </a:fld>
            <a:endParaRPr lang="en-US"/>
          </a:p>
        </p:txBody>
      </p:sp>
      <p:pic>
        <p:nvPicPr>
          <p:cNvPr id="4" name="Content Placeholder 3"/>
          <p:cNvPicPr>
            <a:picLocks noGrp="1" noChangeAspect="1"/>
          </p:cNvPicPr>
          <p:nvPr>
            <p:ph idx="1"/>
          </p:nvPr>
        </p:nvPicPr>
        <p:blipFill rotWithShape="1">
          <a:blip r:embed="rId2"/>
          <a:srcRect l="4954" t="21684" r="49250" b="40509"/>
          <a:stretch/>
        </p:blipFill>
        <p:spPr>
          <a:xfrm>
            <a:off x="679009" y="597528"/>
            <a:ext cx="10859315" cy="5042781"/>
          </a:xfrm>
          <a:prstGeom prst="rect">
            <a:avLst/>
          </a:prstGeom>
        </p:spPr>
      </p:pic>
    </p:spTree>
    <p:extLst>
      <p:ext uri="{BB962C8B-B14F-4D97-AF65-F5344CB8AC3E}">
        <p14:creationId xmlns:p14="http://schemas.microsoft.com/office/powerpoint/2010/main" val="3924621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49</a:t>
            </a:fld>
            <a:endParaRPr lang="en-US"/>
          </a:p>
        </p:txBody>
      </p:sp>
      <p:pic>
        <p:nvPicPr>
          <p:cNvPr id="4" name="Content Placeholder 3"/>
          <p:cNvPicPr>
            <a:picLocks noGrp="1" noChangeAspect="1"/>
          </p:cNvPicPr>
          <p:nvPr>
            <p:ph idx="1"/>
          </p:nvPr>
        </p:nvPicPr>
        <p:blipFill rotWithShape="1">
          <a:blip r:embed="rId2"/>
          <a:srcRect l="4955" t="26073" r="55551" b="35709"/>
          <a:stretch/>
        </p:blipFill>
        <p:spPr>
          <a:xfrm>
            <a:off x="1511930" y="680488"/>
            <a:ext cx="9641940" cy="5248295"/>
          </a:xfrm>
          <a:prstGeom prst="rect">
            <a:avLst/>
          </a:prstGeom>
        </p:spPr>
      </p:pic>
    </p:spTree>
    <p:extLst>
      <p:ext uri="{BB962C8B-B14F-4D97-AF65-F5344CB8AC3E}">
        <p14:creationId xmlns:p14="http://schemas.microsoft.com/office/powerpoint/2010/main" val="1298478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a:t>
            </a:fld>
            <a:endParaRPr lang="en-US"/>
          </a:p>
        </p:txBody>
      </p:sp>
      <p:pic>
        <p:nvPicPr>
          <p:cNvPr id="5123" name="Picture 3"/>
          <p:cNvPicPr>
            <a:picLocks noChangeAspect="1" noChangeArrowheads="1"/>
          </p:cNvPicPr>
          <p:nvPr/>
        </p:nvPicPr>
        <p:blipFill>
          <a:blip r:embed="rId2"/>
          <a:srcRect l="10709" t="10466" r="12096" b="24455"/>
          <a:stretch>
            <a:fillRect/>
          </a:stretch>
        </p:blipFill>
        <p:spPr bwMode="auto">
          <a:xfrm>
            <a:off x="0" y="1088571"/>
            <a:ext cx="12172087" cy="5769429"/>
          </a:xfrm>
          <a:prstGeom prst="rect">
            <a:avLst/>
          </a:prstGeom>
          <a:noFill/>
          <a:ln w="9525">
            <a:noFill/>
            <a:miter lim="800000"/>
            <a:headEnd/>
            <a:tailEnd/>
          </a:ln>
          <a:effectLst/>
        </p:spPr>
      </p:pic>
      <p:sp>
        <p:nvSpPr>
          <p:cNvPr id="5" name="TextBox 4"/>
          <p:cNvSpPr txBox="1"/>
          <p:nvPr/>
        </p:nvSpPr>
        <p:spPr>
          <a:xfrm>
            <a:off x="1138869" y="117695"/>
            <a:ext cx="10319657" cy="707886"/>
          </a:xfrm>
          <a:prstGeom prst="rect">
            <a:avLst/>
          </a:prstGeom>
          <a:noFill/>
        </p:spPr>
        <p:txBody>
          <a:bodyPr wrap="square" rtlCol="0">
            <a:spAutoFit/>
          </a:bodyPr>
          <a:lstStyle/>
          <a:p>
            <a:pPr algn="ctr"/>
            <a:r>
              <a:rPr lang="en-US" sz="4000" dirty="0" smtClean="0"/>
              <a:t>Half Wave Dipole Antenna</a:t>
            </a:r>
            <a:endParaRPr lang="en-US" sz="4000" dirty="0"/>
          </a:p>
        </p:txBody>
      </p:sp>
    </p:spTree>
    <p:extLst>
      <p:ext uri="{BB962C8B-B14F-4D97-AF65-F5344CB8AC3E}">
        <p14:creationId xmlns:p14="http://schemas.microsoft.com/office/powerpoint/2010/main" val="3167372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50</a:t>
            </a:fld>
            <a:endParaRPr lang="en-US"/>
          </a:p>
        </p:txBody>
      </p:sp>
      <p:pic>
        <p:nvPicPr>
          <p:cNvPr id="4" name="Content Placeholder 3"/>
          <p:cNvPicPr>
            <a:picLocks noGrp="1" noChangeAspect="1"/>
          </p:cNvPicPr>
          <p:nvPr>
            <p:ph idx="1"/>
          </p:nvPr>
        </p:nvPicPr>
        <p:blipFill rotWithShape="1">
          <a:blip r:embed="rId2"/>
          <a:srcRect l="5517" t="30485" r="59827" b="36509"/>
          <a:stretch/>
        </p:blipFill>
        <p:spPr>
          <a:xfrm>
            <a:off x="448254" y="471455"/>
            <a:ext cx="11081442" cy="5936490"/>
          </a:xfrm>
          <a:prstGeom prst="rect">
            <a:avLst/>
          </a:prstGeom>
        </p:spPr>
      </p:pic>
    </p:spTree>
    <p:extLst>
      <p:ext uri="{BB962C8B-B14F-4D97-AF65-F5344CB8AC3E}">
        <p14:creationId xmlns:p14="http://schemas.microsoft.com/office/powerpoint/2010/main" val="1850223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6</a:t>
            </a:fld>
            <a:endParaRPr lang="en-US"/>
          </a:p>
        </p:txBody>
      </p:sp>
      <p:sp>
        <p:nvSpPr>
          <p:cNvPr id="7" name="Rectangle 6"/>
          <p:cNvSpPr/>
          <p:nvPr/>
        </p:nvSpPr>
        <p:spPr>
          <a:xfrm>
            <a:off x="478971" y="1059826"/>
            <a:ext cx="11321143" cy="4832092"/>
          </a:xfrm>
          <a:prstGeom prst="rect">
            <a:avLst/>
          </a:prstGeom>
        </p:spPr>
        <p:txBody>
          <a:bodyPr wrap="square">
            <a:spAutoFit/>
          </a:bodyPr>
          <a:lstStyle/>
          <a:p>
            <a:pPr algn="just"/>
            <a:r>
              <a:rPr lang="en-US" sz="2800" dirty="0" smtClean="0"/>
              <a:t>Animated diagram shows a </a:t>
            </a:r>
            <a:r>
              <a:rPr lang="en-US" sz="2800" dirty="0" smtClean="0">
                <a:solidFill>
                  <a:srgbClr val="FF0000"/>
                </a:solidFill>
              </a:rPr>
              <a:t>half-wave dipole</a:t>
            </a:r>
            <a:r>
              <a:rPr lang="en-US" sz="2800" dirty="0" smtClean="0"/>
              <a:t> antenna receiving a radio wave. The antenna consists of two metal rods connected to a receiver R. The electric field (</a:t>
            </a:r>
            <a:r>
              <a:rPr lang="en-US" sz="2800" dirty="0" smtClean="0">
                <a:solidFill>
                  <a:srgbClr val="00B050"/>
                </a:solidFill>
              </a:rPr>
              <a:t>E, green arrows</a:t>
            </a:r>
            <a:r>
              <a:rPr lang="en-US" sz="2800" dirty="0" smtClean="0"/>
              <a:t>) of the incoming wave pushes the electrons in the rods back and forth, charging the ends alternately positive (+) and negative (−). Since the </a:t>
            </a:r>
            <a:r>
              <a:rPr lang="en-US" sz="2800" dirty="0" smtClean="0">
                <a:solidFill>
                  <a:srgbClr val="FF0000"/>
                </a:solidFill>
              </a:rPr>
              <a:t>length of the antenna is one half the wavelength</a:t>
            </a:r>
            <a:r>
              <a:rPr lang="en-US" sz="2800" dirty="0" smtClean="0"/>
              <a:t> of the wave, the oscillating field induces standing waves of voltage (</a:t>
            </a:r>
            <a:r>
              <a:rPr lang="en-US" sz="2800" dirty="0" smtClean="0">
                <a:solidFill>
                  <a:srgbClr val="FF0000"/>
                </a:solidFill>
              </a:rPr>
              <a:t>V, represented by red band</a:t>
            </a:r>
            <a:r>
              <a:rPr lang="en-US" sz="2800" dirty="0" smtClean="0"/>
              <a:t>) and current in the rods. The oscillating currents (black arrows) flow down the transmission line and through the receiver (represented by the resistance R).</a:t>
            </a:r>
            <a:endParaRPr lang="en-US" sz="2800" dirty="0"/>
          </a:p>
        </p:txBody>
      </p:sp>
      <p:sp>
        <p:nvSpPr>
          <p:cNvPr id="5" name="TextBox 4"/>
          <p:cNvSpPr txBox="1"/>
          <p:nvPr/>
        </p:nvSpPr>
        <p:spPr>
          <a:xfrm>
            <a:off x="885372" y="0"/>
            <a:ext cx="10319657" cy="707886"/>
          </a:xfrm>
          <a:prstGeom prst="rect">
            <a:avLst/>
          </a:prstGeom>
          <a:noFill/>
        </p:spPr>
        <p:txBody>
          <a:bodyPr wrap="square" rtlCol="0">
            <a:spAutoFit/>
          </a:bodyPr>
          <a:lstStyle/>
          <a:p>
            <a:pPr algn="ctr"/>
            <a:r>
              <a:rPr lang="en-US" sz="4000" dirty="0" smtClean="0"/>
              <a:t>Half Wave Dipole Antenna</a:t>
            </a:r>
            <a:endParaRPr lang="en-US" sz="4000" dirty="0"/>
          </a:p>
        </p:txBody>
      </p:sp>
    </p:spTree>
    <p:extLst>
      <p:ext uri="{BB962C8B-B14F-4D97-AF65-F5344CB8AC3E}">
        <p14:creationId xmlns:p14="http://schemas.microsoft.com/office/powerpoint/2010/main" val="980626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7</a:t>
            </a:fld>
            <a:endParaRPr lang="en-US"/>
          </a:p>
        </p:txBody>
      </p:sp>
      <p:sp>
        <p:nvSpPr>
          <p:cNvPr id="5" name="TextBox 4"/>
          <p:cNvSpPr txBox="1"/>
          <p:nvPr/>
        </p:nvSpPr>
        <p:spPr>
          <a:xfrm>
            <a:off x="885372" y="0"/>
            <a:ext cx="10319657" cy="707886"/>
          </a:xfrm>
          <a:prstGeom prst="rect">
            <a:avLst/>
          </a:prstGeom>
          <a:noFill/>
        </p:spPr>
        <p:txBody>
          <a:bodyPr wrap="square" rtlCol="0">
            <a:spAutoFit/>
          </a:bodyPr>
          <a:lstStyle/>
          <a:p>
            <a:pPr algn="ctr"/>
            <a:r>
              <a:rPr lang="en-US" sz="4000" dirty="0" smtClean="0"/>
              <a:t>Half Wave Dipole Antenna</a:t>
            </a:r>
            <a:endParaRPr lang="en-US" sz="4000" dirty="0"/>
          </a:p>
        </p:txBody>
      </p:sp>
      <p:pic>
        <p:nvPicPr>
          <p:cNvPr id="1030" name="Picture 6"/>
          <p:cNvPicPr>
            <a:picLocks noChangeAspect="1" noChangeArrowheads="1"/>
          </p:cNvPicPr>
          <p:nvPr/>
        </p:nvPicPr>
        <p:blipFill>
          <a:blip r:embed="rId2"/>
          <a:srcRect l="58453" t="29365" r="3730" b="40079"/>
          <a:stretch>
            <a:fillRect/>
          </a:stretch>
        </p:blipFill>
        <p:spPr bwMode="auto">
          <a:xfrm>
            <a:off x="3541486" y="1407886"/>
            <a:ext cx="4920343" cy="2235200"/>
          </a:xfrm>
          <a:prstGeom prst="rect">
            <a:avLst/>
          </a:prstGeom>
          <a:noFill/>
          <a:ln w="9525">
            <a:noFill/>
            <a:miter lim="800000"/>
            <a:headEnd/>
            <a:tailEnd/>
          </a:ln>
          <a:effectLst/>
        </p:spPr>
      </p:pic>
      <p:sp>
        <p:nvSpPr>
          <p:cNvPr id="11" name="TextBox 10"/>
          <p:cNvSpPr txBox="1"/>
          <p:nvPr/>
        </p:nvSpPr>
        <p:spPr>
          <a:xfrm>
            <a:off x="290284" y="3656233"/>
            <a:ext cx="11625943" cy="2677656"/>
          </a:xfrm>
          <a:prstGeom prst="rect">
            <a:avLst/>
          </a:prstGeom>
          <a:noFill/>
        </p:spPr>
        <p:txBody>
          <a:bodyPr wrap="square" rtlCol="0">
            <a:spAutoFit/>
          </a:bodyPr>
          <a:lstStyle/>
          <a:p>
            <a:pPr algn="just"/>
            <a:r>
              <a:rPr lang="en-US" sz="2800" dirty="0" smtClean="0"/>
              <a:t>Figure shows the </a:t>
            </a:r>
            <a:r>
              <a:rPr lang="en-US" sz="2800" dirty="0" smtClean="0">
                <a:solidFill>
                  <a:srgbClr val="FF0000"/>
                </a:solidFill>
              </a:rPr>
              <a:t>voltage</a:t>
            </a:r>
            <a:r>
              <a:rPr lang="en-US" sz="2800" dirty="0" smtClean="0"/>
              <a:t> and </a:t>
            </a:r>
            <a:r>
              <a:rPr lang="en-US" sz="2800" dirty="0" smtClean="0">
                <a:solidFill>
                  <a:srgbClr val="0070C0"/>
                </a:solidFill>
              </a:rPr>
              <a:t>current</a:t>
            </a:r>
            <a:r>
              <a:rPr lang="en-US" sz="2800" dirty="0" smtClean="0"/>
              <a:t> mainly due to a standing wave along a half wave dipole. The standing waves are storing energy, not transporting power. </a:t>
            </a:r>
            <a:r>
              <a:rPr lang="en-US" sz="2800" dirty="0"/>
              <a:t>T</a:t>
            </a:r>
            <a:r>
              <a:rPr lang="en-US" sz="2800" dirty="0" smtClean="0"/>
              <a:t>he current in them is not in phase with the voltage but 90° out of phase. The transmission line applies an oscillating voltage (</a:t>
            </a:r>
            <a:r>
              <a:rPr lang="en-US" sz="2800" i="1" dirty="0" err="1" smtClean="0"/>
              <a:t>V</a:t>
            </a:r>
            <a:r>
              <a:rPr lang="en-US" sz="2800" i="1" baseline="-25000" dirty="0" err="1" smtClean="0"/>
              <a:t>i</a:t>
            </a:r>
            <a:r>
              <a:rPr lang="en-US" sz="2800" i="1" dirty="0" err="1" smtClean="0"/>
              <a:t>cos</a:t>
            </a:r>
            <a:r>
              <a:rPr lang="el-GR" sz="2800" i="1" dirty="0" smtClean="0"/>
              <a:t>ω</a:t>
            </a:r>
            <a:r>
              <a:rPr lang="en-US" sz="2800" i="1" dirty="0" smtClean="0"/>
              <a:t>t</a:t>
            </a:r>
            <a:r>
              <a:rPr lang="en-US" sz="2800" dirty="0" smtClean="0"/>
              <a:t>) between the two antenna elements, driving the sinusoidal oscillation. </a:t>
            </a:r>
            <a:endParaRPr lang="en-US" sz="2800" dirty="0"/>
          </a:p>
        </p:txBody>
      </p:sp>
    </p:spTree>
    <p:extLst>
      <p:ext uri="{BB962C8B-B14F-4D97-AF65-F5344CB8AC3E}">
        <p14:creationId xmlns:p14="http://schemas.microsoft.com/office/powerpoint/2010/main" val="3436503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dirty="0"/>
              <a:t>The edge of the dipole has maximum voltage. This voltage is alternating (AC) in nature. At the positive peak of the voltage, the electrons tend to move in one direction and at the negative peak, the electrons move in the other direction</a:t>
            </a:r>
            <a:r>
              <a:rPr lang="en-US" dirty="0" smtClean="0"/>
              <a:t>.</a:t>
            </a:r>
          </a:p>
          <a:p>
            <a:pPr marL="109728" indent="0" algn="just">
              <a:buNone/>
            </a:pPr>
            <a:r>
              <a:rPr lang="en-US" dirty="0"/>
              <a:t>The cumulative effect of this produces a varying field effect which gets radiated in the same pattern produced on it. Hence, the output would be effective radiation following the cycles of the output voltage pattern. Thus, a half-wave dipole radiates effectively.</a:t>
            </a:r>
          </a:p>
        </p:txBody>
      </p:sp>
      <p:sp>
        <p:nvSpPr>
          <p:cNvPr id="3" name="Slide Number Placeholder 2"/>
          <p:cNvSpPr>
            <a:spLocks noGrp="1"/>
          </p:cNvSpPr>
          <p:nvPr>
            <p:ph type="sldNum" sz="quarter" idx="12"/>
          </p:nvPr>
        </p:nvSpPr>
        <p:spPr/>
        <p:txBody>
          <a:bodyPr/>
          <a:lstStyle/>
          <a:p>
            <a:fld id="{4975AE14-5157-40EE-903F-4A617FD70239}" type="slidenum">
              <a:rPr lang="en-US" smtClean="0"/>
              <a:pPr/>
              <a:t>8</a:t>
            </a:fld>
            <a:endParaRPr lang="en-US"/>
          </a:p>
        </p:txBody>
      </p:sp>
      <p:sp>
        <p:nvSpPr>
          <p:cNvPr id="7" name="TextBox 6"/>
          <p:cNvSpPr txBox="1"/>
          <p:nvPr/>
        </p:nvSpPr>
        <p:spPr>
          <a:xfrm>
            <a:off x="1012121" y="372790"/>
            <a:ext cx="10319657" cy="707886"/>
          </a:xfrm>
          <a:prstGeom prst="rect">
            <a:avLst/>
          </a:prstGeom>
          <a:noFill/>
        </p:spPr>
        <p:txBody>
          <a:bodyPr wrap="square" rtlCol="0">
            <a:spAutoFit/>
          </a:bodyPr>
          <a:lstStyle/>
          <a:p>
            <a:pPr algn="ctr"/>
            <a:r>
              <a:rPr lang="en-US" sz="4000" dirty="0" smtClean="0"/>
              <a:t>Half Wave Dipole Antenna</a:t>
            </a:r>
            <a:endParaRPr lang="en-US" sz="4000" dirty="0"/>
          </a:p>
        </p:txBody>
      </p:sp>
    </p:spTree>
    <p:extLst>
      <p:ext uri="{BB962C8B-B14F-4D97-AF65-F5344CB8AC3E}">
        <p14:creationId xmlns:p14="http://schemas.microsoft.com/office/powerpoint/2010/main" val="2895364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9</a:t>
            </a:fld>
            <a:endParaRPr lang="en-US"/>
          </a:p>
        </p:txBody>
      </p:sp>
      <p:sp>
        <p:nvSpPr>
          <p:cNvPr id="7" name="TextBox 6"/>
          <p:cNvSpPr txBox="1"/>
          <p:nvPr/>
        </p:nvSpPr>
        <p:spPr>
          <a:xfrm>
            <a:off x="972456" y="0"/>
            <a:ext cx="10319657" cy="707886"/>
          </a:xfrm>
          <a:prstGeom prst="rect">
            <a:avLst/>
          </a:prstGeom>
          <a:noFill/>
        </p:spPr>
        <p:txBody>
          <a:bodyPr wrap="square" rtlCol="0">
            <a:spAutoFit/>
          </a:bodyPr>
          <a:lstStyle/>
          <a:p>
            <a:pPr algn="ctr"/>
            <a:r>
              <a:rPr lang="en-US" sz="4000" dirty="0" smtClean="0"/>
              <a:t>Half Wave Dipole Antenna</a:t>
            </a:r>
            <a:endParaRPr lang="en-US" sz="4000" dirty="0"/>
          </a:p>
        </p:txBody>
      </p:sp>
      <p:pic>
        <p:nvPicPr>
          <p:cNvPr id="43011" name="Picture 3"/>
          <p:cNvPicPr>
            <a:picLocks noChangeAspect="1" noChangeArrowheads="1"/>
          </p:cNvPicPr>
          <p:nvPr/>
        </p:nvPicPr>
        <p:blipFill>
          <a:blip r:embed="rId2"/>
          <a:srcRect l="48773" t="50149" r="19546" b="16915"/>
          <a:stretch>
            <a:fillRect/>
          </a:stretch>
        </p:blipFill>
        <p:spPr bwMode="auto">
          <a:xfrm>
            <a:off x="0" y="3055257"/>
            <a:ext cx="6505899" cy="3802743"/>
          </a:xfrm>
          <a:prstGeom prst="rect">
            <a:avLst/>
          </a:prstGeom>
          <a:noFill/>
          <a:ln w="9525">
            <a:noFill/>
            <a:miter lim="800000"/>
            <a:headEnd/>
            <a:tailEnd/>
          </a:ln>
          <a:effectLst/>
        </p:spPr>
      </p:pic>
      <p:sp>
        <p:nvSpPr>
          <p:cNvPr id="6" name="TextBox 5"/>
          <p:cNvSpPr txBox="1"/>
          <p:nvPr/>
        </p:nvSpPr>
        <p:spPr>
          <a:xfrm>
            <a:off x="464457" y="1016005"/>
            <a:ext cx="11422743" cy="2308324"/>
          </a:xfrm>
          <a:prstGeom prst="rect">
            <a:avLst/>
          </a:prstGeom>
          <a:noFill/>
        </p:spPr>
        <p:txBody>
          <a:bodyPr wrap="square" rtlCol="0">
            <a:spAutoFit/>
          </a:bodyPr>
          <a:lstStyle/>
          <a:p>
            <a:pPr algn="just"/>
            <a:r>
              <a:rPr lang="en-US" sz="2400" dirty="0" smtClean="0"/>
              <a:t>Typically a dipole antenna is formed by two quarter wavelength conductors or elements or wires placed back to back for a total length of </a:t>
            </a:r>
          </a:p>
          <a:p>
            <a:pPr algn="ctr"/>
            <a:r>
              <a:rPr lang="en-US" sz="2400" dirty="0" smtClean="0"/>
              <a:t>L=</a:t>
            </a:r>
            <a:r>
              <a:rPr lang="el-GR" sz="2400" dirty="0" smtClean="0"/>
              <a:t> λ</a:t>
            </a:r>
            <a:r>
              <a:rPr lang="en-US" sz="2400" dirty="0" smtClean="0"/>
              <a:t>/4 +</a:t>
            </a:r>
            <a:r>
              <a:rPr lang="el-GR" sz="2400" dirty="0" smtClean="0"/>
              <a:t> λ</a:t>
            </a:r>
            <a:r>
              <a:rPr lang="en-US" sz="2400" dirty="0" smtClean="0"/>
              <a:t>/4 = </a:t>
            </a:r>
            <a:r>
              <a:rPr lang="el-GR" sz="2400" dirty="0" smtClean="0"/>
              <a:t>λ</a:t>
            </a:r>
            <a:r>
              <a:rPr lang="en-US" sz="2400" dirty="0" smtClean="0"/>
              <a:t>/2.</a:t>
            </a:r>
          </a:p>
          <a:p>
            <a:pPr algn="just"/>
            <a:r>
              <a:rPr lang="en-US" sz="2400" dirty="0" smtClean="0"/>
              <a:t>the two wires are separated by a gap and their terminals are connected to the transmitter or the receiver. The larger the differential voltage, the greater the current between the elements.</a:t>
            </a:r>
            <a:endParaRPr lang="en-US" sz="2400" dirty="0"/>
          </a:p>
        </p:txBody>
      </p:sp>
      <p:pic>
        <p:nvPicPr>
          <p:cNvPr id="8" name="Picture 2"/>
          <p:cNvPicPr>
            <a:picLocks noChangeAspect="1" noChangeArrowheads="1"/>
          </p:cNvPicPr>
          <p:nvPr/>
        </p:nvPicPr>
        <p:blipFill>
          <a:blip r:embed="rId3"/>
          <a:srcRect l="26550" t="45040" r="57498" b="32143"/>
          <a:stretch>
            <a:fillRect/>
          </a:stretch>
        </p:blipFill>
        <p:spPr bwMode="auto">
          <a:xfrm>
            <a:off x="7228759" y="3143011"/>
            <a:ext cx="4470400" cy="3630059"/>
          </a:xfrm>
          <a:prstGeom prst="rect">
            <a:avLst/>
          </a:prstGeom>
          <a:noFill/>
          <a:ln w="9525">
            <a:noFill/>
            <a:miter lim="800000"/>
            <a:headEnd/>
            <a:tailEnd/>
          </a:ln>
          <a:effectLst/>
        </p:spPr>
      </p:pic>
    </p:spTree>
    <p:extLst>
      <p:ext uri="{BB962C8B-B14F-4D97-AF65-F5344CB8AC3E}">
        <p14:creationId xmlns:p14="http://schemas.microsoft.com/office/powerpoint/2010/main" val="39316858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8171</TotalTime>
  <Words>963</Words>
  <Application>Microsoft Office PowerPoint</Application>
  <PresentationFormat>Widescreen</PresentationFormat>
  <Paragraphs>158</Paragraphs>
  <Slides>50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Lucida Sans Unicode</vt:lpstr>
      <vt:lpstr>Verdana</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1030</cp:revision>
  <dcterms:created xsi:type="dcterms:W3CDTF">2015-03-05T10:33:53Z</dcterms:created>
  <dcterms:modified xsi:type="dcterms:W3CDTF">2025-02-26T18:49:41Z</dcterms:modified>
</cp:coreProperties>
</file>